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18" r:id="rId4"/>
    <p:sldId id="442" r:id="rId5"/>
    <p:sldId id="446" r:id="rId7"/>
    <p:sldId id="447" r:id="rId8"/>
    <p:sldId id="445" r:id="rId9"/>
    <p:sldId id="433" r:id="rId10"/>
    <p:sldId id="436" r:id="rId11"/>
    <p:sldId id="444" r:id="rId12"/>
    <p:sldId id="552" r:id="rId13"/>
    <p:sldId id="448" r:id="rId14"/>
    <p:sldId id="551" r:id="rId15"/>
    <p:sldId id="451" r:id="rId16"/>
    <p:sldId id="452" r:id="rId17"/>
    <p:sldId id="470" r:id="rId18"/>
    <p:sldId id="453" r:id="rId19"/>
    <p:sldId id="454" r:id="rId20"/>
    <p:sldId id="449" r:id="rId21"/>
    <p:sldId id="455" r:id="rId22"/>
    <p:sldId id="456" r:id="rId23"/>
    <p:sldId id="458" r:id="rId24"/>
    <p:sldId id="459" r:id="rId25"/>
    <p:sldId id="460" r:id="rId26"/>
    <p:sldId id="462" r:id="rId27"/>
    <p:sldId id="463" r:id="rId28"/>
    <p:sldId id="465" r:id="rId29"/>
    <p:sldId id="514" r:id="rId30"/>
    <p:sldId id="466" r:id="rId31"/>
    <p:sldId id="486" r:id="rId32"/>
    <p:sldId id="487" r:id="rId33"/>
    <p:sldId id="474" r:id="rId34"/>
    <p:sldId id="475" r:id="rId35"/>
    <p:sldId id="477" r:id="rId36"/>
    <p:sldId id="530" r:id="rId37"/>
    <p:sldId id="478" r:id="rId38"/>
    <p:sldId id="481" r:id="rId39"/>
    <p:sldId id="479" r:id="rId40"/>
    <p:sldId id="483" r:id="rId41"/>
    <p:sldId id="480" r:id="rId42"/>
    <p:sldId id="485" r:id="rId43"/>
    <p:sldId id="494" r:id="rId44"/>
    <p:sldId id="493" r:id="rId45"/>
    <p:sldId id="488" r:id="rId46"/>
    <p:sldId id="509" r:id="rId47"/>
    <p:sldId id="490" r:id="rId48"/>
    <p:sldId id="495" r:id="rId49"/>
    <p:sldId id="497" r:id="rId50"/>
    <p:sldId id="508" r:id="rId51"/>
    <p:sldId id="499" r:id="rId52"/>
    <p:sldId id="492" r:id="rId53"/>
    <p:sldId id="501" r:id="rId54"/>
    <p:sldId id="576" r:id="rId55"/>
    <p:sldId id="507" r:id="rId56"/>
    <p:sldId id="503" r:id="rId57"/>
    <p:sldId id="504" r:id="rId58"/>
    <p:sldId id="505" r:id="rId59"/>
    <p:sldId id="506" r:id="rId60"/>
    <p:sldId id="585" r:id="rId61"/>
    <p:sldId id="584" r:id="rId62"/>
    <p:sldId id="512" r:id="rId63"/>
    <p:sldId id="513" r:id="rId64"/>
    <p:sldId id="516" r:id="rId65"/>
    <p:sldId id="582" r:id="rId66"/>
    <p:sldId id="536" r:id="rId67"/>
    <p:sldId id="529" r:id="rId68"/>
    <p:sldId id="532" r:id="rId69"/>
    <p:sldId id="533" r:id="rId70"/>
    <p:sldId id="534" r:id="rId71"/>
    <p:sldId id="535" r:id="rId72"/>
    <p:sldId id="581" r:id="rId73"/>
    <p:sldId id="537" r:id="rId74"/>
    <p:sldId id="276" r:id="rId75"/>
    <p:sldId id="539" r:id="rId76"/>
    <p:sldId id="538" r:id="rId77"/>
    <p:sldId id="545" r:id="rId78"/>
    <p:sldId id="547" r:id="rId79"/>
    <p:sldId id="572" r:id="rId80"/>
    <p:sldId id="574" r:id="rId81"/>
    <p:sldId id="580" r:id="rId82"/>
    <p:sldId id="578" r:id="rId83"/>
    <p:sldId id="575" r:id="rId84"/>
    <p:sldId id="526" r:id="rId85"/>
    <p:sldId id="554" r:id="rId86"/>
    <p:sldId id="518" r:id="rId87"/>
    <p:sldId id="519" r:id="rId88"/>
    <p:sldId id="558" r:id="rId89"/>
    <p:sldId id="560" r:id="rId90"/>
    <p:sldId id="521" r:id="rId91"/>
    <p:sldId id="561" r:id="rId92"/>
    <p:sldId id="562" r:id="rId93"/>
    <p:sldId id="564" r:id="rId94"/>
    <p:sldId id="565" r:id="rId95"/>
    <p:sldId id="566" r:id="rId96"/>
    <p:sldId id="568" r:id="rId97"/>
    <p:sldId id="569" r:id="rId98"/>
    <p:sldId id="553" r:id="rId99"/>
    <p:sldId id="525" r:id="rId100"/>
    <p:sldId id="520" r:id="rId101"/>
    <p:sldId id="522" r:id="rId102"/>
    <p:sldId id="523" r:id="rId103"/>
    <p:sldId id="524" r:id="rId104"/>
    <p:sldId id="260" r:id="rId105"/>
    <p:sldId id="258" r:id="rId106"/>
    <p:sldId id="401"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7AD32"/>
    <a:srgbClr val="EF0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963E5-18FF-4564-85D3-4D5A5FEBCB0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08173-3C9D-4963-906B-ABEA9800AED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818AD1-958B-44A8-BCBF-40DD998D0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E69A5F3-EE14-413B-BA70-42F908DE064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y slides 1">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1x3</a:t>
            </a:r>
            <a:endParaRPr lang="en-US"/>
          </a:p>
        </p:txBody>
      </p:sp>
      <p:sp>
        <p:nvSpPr>
          <p:cNvPr id="4" name="Content Placeholder 3"/>
          <p:cNvSpPr>
            <a:spLocks noGrp="1"/>
          </p:cNvSpPr>
          <p:nvPr>
            <p:ph sz="quarter" idx="10"/>
          </p:nvPr>
        </p:nvSpPr>
        <p:spPr>
          <a:xfrm>
            <a:off x="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2862"/>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13"/>
          </p:nvPr>
        </p:nvSpPr>
        <p:spPr>
          <a:xfrm>
            <a:off x="228600" y="3435609"/>
            <a:ext cx="8686800" cy="2324100"/>
          </a:xfrm>
        </p:spPr>
        <p:txBody>
          <a:bodyPr/>
          <a:lstStyle>
            <a:lvl1pPr>
              <a:spcBef>
                <a:spcPts val="600"/>
              </a:spcBef>
              <a:defRPr sz="1800"/>
            </a:lvl1pPr>
            <a:lvl2pPr>
              <a:spcBef>
                <a:spcPts val="600"/>
              </a:spcBef>
              <a:defRPr sz="1600"/>
            </a:lvl2pPr>
            <a:lvl3pPr>
              <a:spcBef>
                <a:spcPts val="600"/>
              </a:spcBef>
              <a:defRPr sz="16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2x3</a:t>
            </a:r>
            <a:endParaRPr lang="en-US"/>
          </a:p>
        </p:txBody>
      </p:sp>
      <p:sp>
        <p:nvSpPr>
          <p:cNvPr id="4" name="Content Placeholder 3"/>
          <p:cNvSpPr>
            <a:spLocks noGrp="1"/>
          </p:cNvSpPr>
          <p:nvPr>
            <p:ph sz="quarter" idx="10"/>
          </p:nvPr>
        </p:nvSpPr>
        <p:spPr>
          <a:xfrm>
            <a:off x="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0827"/>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13"/>
          </p:nvPr>
        </p:nvSpPr>
        <p:spPr>
          <a:xfrm>
            <a:off x="0" y="327997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4"/>
          </p:nvPr>
        </p:nvSpPr>
        <p:spPr>
          <a:xfrm>
            <a:off x="29718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5"/>
          </p:nvPr>
        </p:nvSpPr>
        <p:spPr>
          <a:xfrm>
            <a:off x="59436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757177"/>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y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31520"/>
          </a:xfrm>
          <a:ln w="28575">
            <a:solidFill>
              <a:schemeClr val="accent1"/>
            </a:solidFill>
          </a:ln>
        </p:spPr>
        <p:txBody>
          <a:bodyPr/>
          <a:lstStyle>
            <a:lvl1pPr algn="ctr">
              <a:defRPr/>
            </a:lvl1pPr>
          </a:lstStyle>
          <a:p>
            <a:r>
              <a:rPr lang="en-US"/>
              <a:t>2x2</a:t>
            </a:r>
            <a:endParaRPr lang="en-US"/>
          </a:p>
        </p:txBody>
      </p:sp>
      <p:sp>
        <p:nvSpPr>
          <p:cNvPr id="4" name="Content Placeholder 3"/>
          <p:cNvSpPr>
            <a:spLocks noGrp="1"/>
          </p:cNvSpPr>
          <p:nvPr>
            <p:ph sz="quarter" idx="10"/>
          </p:nvPr>
        </p:nvSpPr>
        <p:spPr>
          <a:xfrm>
            <a:off x="1280160" y="1120544"/>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4663440" y="1120544"/>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1279525" y="345241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11"/>
          <p:cNvSpPr>
            <a:spLocks noGrp="1"/>
          </p:cNvSpPr>
          <p:nvPr>
            <p:ph sz="quarter" idx="13"/>
          </p:nvPr>
        </p:nvSpPr>
        <p:spPr>
          <a:xfrm>
            <a:off x="4664075" y="3452736"/>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852160"/>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x 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
        <p:nvSpPr>
          <p:cNvPr id="6" name="Content Placeholder 5"/>
          <p:cNvSpPr>
            <a:spLocks noGrp="1"/>
          </p:cNvSpPr>
          <p:nvPr>
            <p:ph sz="quarter" idx="13"/>
          </p:nvPr>
        </p:nvSpPr>
        <p:spPr>
          <a:xfrm>
            <a:off x="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Content Placeholder 5"/>
          <p:cNvSpPr>
            <a:spLocks noGrp="1"/>
          </p:cNvSpPr>
          <p:nvPr>
            <p:ph sz="quarter" idx="14"/>
          </p:nvPr>
        </p:nvSpPr>
        <p:spPr>
          <a:xfrm>
            <a:off x="29718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5"/>
          <p:cNvSpPr>
            <a:spLocks noGrp="1"/>
          </p:cNvSpPr>
          <p:nvPr>
            <p:ph sz="quarter" idx="15"/>
          </p:nvPr>
        </p:nvSpPr>
        <p:spPr>
          <a:xfrm>
            <a:off x="59436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5"/>
          <p:cNvSpPr>
            <a:spLocks noGrp="1"/>
          </p:cNvSpPr>
          <p:nvPr>
            <p:ph sz="quarter" idx="16"/>
          </p:nvPr>
        </p:nvSpPr>
        <p:spPr>
          <a:xfrm>
            <a:off x="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Content Placeholder 5"/>
          <p:cNvSpPr>
            <a:spLocks noGrp="1"/>
          </p:cNvSpPr>
          <p:nvPr>
            <p:ph sz="quarter" idx="17"/>
          </p:nvPr>
        </p:nvSpPr>
        <p:spPr>
          <a:xfrm>
            <a:off x="29718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5"/>
          <p:cNvSpPr>
            <a:spLocks noGrp="1"/>
          </p:cNvSpPr>
          <p:nvPr>
            <p:ph sz="quarter" idx="18"/>
          </p:nvPr>
        </p:nvSpPr>
        <p:spPr>
          <a:xfrm>
            <a:off x="59436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5"/>
          <p:cNvSpPr>
            <a:spLocks noGrp="1"/>
          </p:cNvSpPr>
          <p:nvPr>
            <p:ph sz="quarter" idx="19"/>
          </p:nvPr>
        </p:nvSpPr>
        <p:spPr>
          <a:xfrm>
            <a:off x="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5"/>
          <p:cNvSpPr>
            <a:spLocks noGrp="1"/>
          </p:cNvSpPr>
          <p:nvPr>
            <p:ph sz="quarter" idx="20"/>
          </p:nvPr>
        </p:nvSpPr>
        <p:spPr>
          <a:xfrm>
            <a:off x="29718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4" name="Content Placeholder 5"/>
          <p:cNvSpPr>
            <a:spLocks noGrp="1"/>
          </p:cNvSpPr>
          <p:nvPr>
            <p:ph sz="quarter" idx="21"/>
          </p:nvPr>
        </p:nvSpPr>
        <p:spPr>
          <a:xfrm>
            <a:off x="59436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sz="half" idx="1"/>
          </p:nvPr>
        </p:nvSpPr>
        <p:spPr>
          <a:xfrm>
            <a:off x="457200" y="1041012"/>
            <a:ext cx="4114800" cy="5212080"/>
          </a:xfrm>
        </p:spPr>
        <p:txBody>
          <a:bodyPr/>
          <a:lstStyle>
            <a:lvl1pPr algn="ctr">
              <a:defRPr sz="1600">
                <a:solidFill>
                  <a:schemeClr val="bg1"/>
                </a:solidFill>
              </a:defRPr>
            </a:lvl1pPr>
            <a:lvl2pPr algn="ctr">
              <a:defRPr sz="1400">
                <a:solidFill>
                  <a:schemeClr val="bg1"/>
                </a:solidFill>
              </a:defRPr>
            </a:lvl2pPr>
            <a:lvl3pPr algn="ctr">
              <a:defRPr sz="1300">
                <a:solidFill>
                  <a:schemeClr val="bg1"/>
                </a:solidFill>
              </a:defRPr>
            </a:lvl3pPr>
            <a:lvl4pPr marL="685800" indent="-168275" algn="ctr">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Content Placeholder 3"/>
          <p:cNvSpPr>
            <a:spLocks noGrp="1"/>
          </p:cNvSpPr>
          <p:nvPr>
            <p:ph sz="half" idx="2"/>
          </p:nvPr>
        </p:nvSpPr>
        <p:spPr>
          <a:xfrm>
            <a:off x="4629150" y="1041012"/>
            <a:ext cx="4114800" cy="5212080"/>
          </a:xfrm>
        </p:spPr>
        <p:txBody>
          <a:bodyPr/>
          <a:lstStyle>
            <a:lvl1pPr>
              <a:spcBef>
                <a:spcPts val="400"/>
              </a:spcBef>
              <a:defRPr sz="1600">
                <a:solidFill>
                  <a:schemeClr val="bg1"/>
                </a:solidFill>
              </a:defRPr>
            </a:lvl1pPr>
            <a:lvl2pPr>
              <a:spcBef>
                <a:spcPts val="400"/>
              </a:spcBef>
              <a:defRPr sz="1400">
                <a:solidFill>
                  <a:schemeClr val="bg1"/>
                </a:solidFill>
              </a:defRPr>
            </a:lvl2pPr>
            <a:lvl3pPr>
              <a:spcBef>
                <a:spcPts val="400"/>
              </a:spcBef>
              <a:defRPr sz="1300">
                <a:solidFill>
                  <a:schemeClr val="bg1"/>
                </a:solidFill>
              </a:defRPr>
            </a:lvl3pPr>
            <a:lvl4pPr marL="685800" indent="-168275">
              <a:spcBef>
                <a:spcPts val="400"/>
              </a:spcBef>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33744" y="841248"/>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182880" y="1371600"/>
            <a:ext cx="4389120" cy="3291840"/>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880013" y="83781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49" y="1371600"/>
            <a:ext cx="4389120" cy="3291840"/>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54864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7873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w="28575">
            <a:noFill/>
          </a:ln>
        </p:spPr>
        <p:txBody>
          <a:bodyPr>
            <a:normAutofit/>
          </a:bodyPr>
          <a:lstStyle>
            <a:lvl1pPr algn="ctr">
              <a:defRPr sz="3200"/>
            </a:lvl1pPr>
          </a:lstStyle>
          <a:p>
            <a:r>
              <a:rPr lang="en-US"/>
              <a:t>Click to edit Master title style</a:t>
            </a:r>
            <a:endParaRPr lang="en-US"/>
          </a:p>
        </p:txBody>
      </p:sp>
      <p:sp>
        <p:nvSpPr>
          <p:cNvPr id="3" name="Content Placeholder 2"/>
          <p:cNvSpPr>
            <a:spLocks noGrp="1"/>
          </p:cNvSpPr>
          <p:nvPr>
            <p:ph idx="1"/>
          </p:nvPr>
        </p:nvSpPr>
        <p:spPr>
          <a:xfrm>
            <a:off x="628650" y="950976"/>
            <a:ext cx="7886700" cy="4351338"/>
          </a:xfrm>
        </p:spPr>
        <p:txBody>
          <a:bodyPr/>
          <a:lstStyle>
            <a:lvl1pPr marL="174625" indent="-174625">
              <a:defRPr sz="1800"/>
            </a:lvl1pPr>
            <a:lvl2pPr marL="342900" indent="-168275">
              <a:defRPr sz="1600"/>
            </a:lvl2pPr>
            <a:lvl3pPr marL="517525" indent="-174625">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_Lege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548640"/>
          </a:xfrm>
          <a:ln w="28575">
            <a:noFill/>
          </a:ln>
        </p:spPr>
        <p:txBody>
          <a:bodyPr>
            <a:normAutofit/>
          </a:bodyPr>
          <a:lstStyle>
            <a:lvl1pPr algn="ctr">
              <a:defRPr sz="3600"/>
            </a:lvl1pPr>
          </a:lstStyle>
          <a:p>
            <a:r>
              <a:rPr lang="en-US" err="1"/>
              <a:t>Title_main_legend</a:t>
            </a:r>
            <a:endParaRPr lang="en-US"/>
          </a:p>
        </p:txBody>
      </p:sp>
      <p:sp>
        <p:nvSpPr>
          <p:cNvPr id="3" name="Content Placeholder 2"/>
          <p:cNvSpPr>
            <a:spLocks noGrp="1"/>
          </p:cNvSpPr>
          <p:nvPr>
            <p:ph idx="1"/>
          </p:nvPr>
        </p:nvSpPr>
        <p:spPr>
          <a:xfrm>
            <a:off x="628650" y="955038"/>
            <a:ext cx="7886700" cy="4351338"/>
          </a:xfrm>
        </p:spPr>
        <p:txBody>
          <a:bodyPr/>
          <a:lstStyle>
            <a:lvl1pPr marL="228600" indent="-228600">
              <a:defRPr sz="1800"/>
            </a:lvl1pPr>
            <a:lvl2pPr marL="398780" indent="-170180">
              <a:defRPr sz="1600"/>
            </a:lvl2pPr>
            <a:lvl3pPr marL="576580" indent="-177800">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5411886"/>
            <a:ext cx="8686800" cy="1188720"/>
          </a:xfrm>
        </p:spPr>
        <p:txBody>
          <a:bodyPr/>
          <a:lstStyle>
            <a:lvl1pPr marL="174625" indent="-174625">
              <a:spcBef>
                <a:spcPts val="0"/>
              </a:spcBef>
              <a:buFont typeface="Arial" panose="020B0604020202020204" pitchFamily="34" charset="0"/>
              <a:buChar char="•"/>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figure legen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idx="1"/>
          </p:nvPr>
        </p:nvSpPr>
        <p:spPr>
          <a:xfrm>
            <a:off x="2286000" y="955038"/>
            <a:ext cx="4572000" cy="2286000"/>
          </a:xfrm>
        </p:spPr>
        <p:txBody>
          <a:bodyPr/>
          <a:lstStyle>
            <a:lvl1pPr marL="174625" indent="-174625">
              <a:defRPr sz="1800">
                <a:solidFill>
                  <a:schemeClr val="bg1"/>
                </a:solidFill>
              </a:defRPr>
            </a:lvl1pPr>
            <a:lvl2pPr marL="398780" indent="-170180">
              <a:defRPr sz="1600">
                <a:solidFill>
                  <a:schemeClr val="bg1"/>
                </a:solidFill>
              </a:defRPr>
            </a:lvl2pPr>
            <a:lvl3pPr marL="576580" indent="-177800">
              <a:defRPr sz="1400">
                <a:solidFill>
                  <a:schemeClr val="bg1"/>
                </a:solidFill>
              </a:defRPr>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3373116"/>
            <a:ext cx="8686800" cy="3227490"/>
          </a:xfrm>
        </p:spPr>
        <p:txBody>
          <a:bodyPr/>
          <a:lstStyle>
            <a:lvl1pPr marL="174625" indent="-174625">
              <a:spcBef>
                <a:spcPts val="0"/>
              </a:spcBef>
              <a:buFont typeface="Arial" panose="020B0604020202020204" pitchFamily="34" charset="0"/>
              <a:buChar char="•"/>
              <a:defRPr sz="1600">
                <a:solidFill>
                  <a:schemeClr val="bg1"/>
                </a:solidFill>
              </a:defRPr>
            </a:lvl1pPr>
            <a:lvl2pPr marL="342900" indent="-168275">
              <a:spcBef>
                <a:spcPts val="0"/>
              </a:spcBef>
              <a:defRPr sz="1400">
                <a:solidFill>
                  <a:schemeClr val="bg1"/>
                </a:solidFill>
              </a:defRPr>
            </a:lvl2pPr>
            <a:lvl3pPr marL="517525" indent="-174625">
              <a:spcBef>
                <a:spcPts val="0"/>
              </a:spcBef>
              <a:defRPr sz="1400">
                <a:solidFill>
                  <a:schemeClr val="bg1"/>
                </a:solidFill>
              </a:defRPr>
            </a:lvl3pPr>
            <a:lvl4pPr marL="631825" indent="-114300">
              <a:spcBef>
                <a:spcPts val="0"/>
              </a:spcBef>
              <a:defRPr sz="1200">
                <a:solidFill>
                  <a:schemeClr val="bg1"/>
                </a:solidFill>
              </a:defRPr>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Small + Large Figures</a:t>
            </a:r>
            <a:endParaRPr lang="en-US"/>
          </a:p>
        </p:txBody>
      </p:sp>
      <p:sp>
        <p:nvSpPr>
          <p:cNvPr id="3" name="Content Placeholder 2"/>
          <p:cNvSpPr>
            <a:spLocks noGrp="1"/>
          </p:cNvSpPr>
          <p:nvPr>
            <p:ph idx="1"/>
          </p:nvPr>
        </p:nvSpPr>
        <p:spPr>
          <a:xfrm>
            <a:off x="1691640" y="926256"/>
            <a:ext cx="7132320" cy="4361688"/>
          </a:xfrm>
        </p:spPr>
        <p:txBody>
          <a:bodyPr/>
          <a:lstStyle>
            <a:lvl1pPr marL="170180" indent="-170180">
              <a:defRPr sz="2000"/>
            </a:lvl1pPr>
            <a:lvl2pPr marL="346075" indent="-176530">
              <a:defRPr sz="1800"/>
            </a:lvl2pPr>
            <a:lvl3pPr marL="516255" indent="-170180">
              <a:defRPr sz="1600"/>
            </a:lvl3pPr>
            <a:lvl4pPr marL="685800" indent="-170180">
              <a:buFont typeface="Wingdings" panose="05000000000000000000" pitchFamily="2" charset="2"/>
              <a:buChar char="§"/>
              <a:defRPr sz="1400"/>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Picture Placeholder 4"/>
          <p:cNvSpPr>
            <a:spLocks noGrp="1"/>
          </p:cNvSpPr>
          <p:nvPr>
            <p:ph type="pic" sz="quarter" idx="10"/>
          </p:nvPr>
        </p:nvSpPr>
        <p:spPr>
          <a:xfrm>
            <a:off x="228600" y="926574"/>
            <a:ext cx="1828800" cy="1973262"/>
          </a:xfrm>
        </p:spPr>
        <p:txBody>
          <a:bodyPr/>
          <a:lstStyle/>
          <a:p>
            <a:endParaRPr lang="en-US"/>
          </a:p>
        </p:txBody>
      </p:sp>
      <p:sp>
        <p:nvSpPr>
          <p:cNvPr id="7" name="Text Placeholder 6"/>
          <p:cNvSpPr>
            <a:spLocks noGrp="1"/>
          </p:cNvSpPr>
          <p:nvPr>
            <p:ph type="body" sz="quarter" idx="11"/>
          </p:nvPr>
        </p:nvSpPr>
        <p:spPr>
          <a:xfrm>
            <a:off x="227966" y="5572759"/>
            <a:ext cx="8686800" cy="1188720"/>
          </a:xfrm>
        </p:spPr>
        <p:txBody>
          <a:bodyPr/>
          <a:lstStyle>
            <a:lvl1pPr marL="174625" indent="-174625">
              <a:spcBef>
                <a:spcPts val="0"/>
              </a:spcBef>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0 x 0</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1by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1x1</a:t>
            </a:r>
            <a:endParaRPr lang="en-US"/>
          </a:p>
        </p:txBody>
      </p:sp>
      <p:sp>
        <p:nvSpPr>
          <p:cNvPr id="4" name="Content Placeholder 3"/>
          <p:cNvSpPr>
            <a:spLocks noGrp="1"/>
          </p:cNvSpPr>
          <p:nvPr>
            <p:ph sz="quarter" idx="10"/>
          </p:nvPr>
        </p:nvSpPr>
        <p:spPr>
          <a:xfrm>
            <a:off x="0" y="929294"/>
            <a:ext cx="9144000" cy="557784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872349"/>
            <a:ext cx="386834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629842" y="1428012"/>
            <a:ext cx="3868340" cy="2898648"/>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629150" y="87234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50" y="1428012"/>
            <a:ext cx="3887391" cy="2898648"/>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4317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djusted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925276"/>
            <a:ext cx="45720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4"/>
          </p:nvPr>
        </p:nvSpPr>
        <p:spPr>
          <a:xfrm>
            <a:off x="5029199" y="925276"/>
            <a:ext cx="36576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Big &amp; Narrow</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320"/>
            <a:ext cx="7886700" cy="548640"/>
          </a:xfrm>
          <a:prstGeom prst="rect">
            <a:avLst/>
          </a:prstGeom>
          <a:solidFill>
            <a:schemeClr val="accent1">
              <a:lumMod val="20000"/>
              <a:lumOff val="80000"/>
            </a:schemeClr>
          </a:solidFill>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188720"/>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p:txBody>
      </p:sp>
      <p:cxnSp>
        <p:nvCxnSpPr>
          <p:cNvPr id="5" name="Straight Connector 4"/>
          <p:cNvCxnSpPr/>
          <p:nvPr userDrawn="1"/>
        </p:nvCxnSpPr>
        <p:spPr>
          <a:xfrm flipV="1">
            <a:off x="0" y="857490"/>
            <a:ext cx="9144000" cy="1"/>
          </a:xfrm>
          <a:prstGeom prst="line">
            <a:avLst/>
          </a:prstGeom>
          <a:ln w="28575"/>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6.emf"/><Relationship Id="rId1" Type="http://schemas.openxmlformats.org/officeDocument/2006/relationships/image" Target="../media/image95.emf"/></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0.emf"/><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emf"/><Relationship Id="rId1" Type="http://schemas.openxmlformats.org/officeDocument/2006/relationships/image" Target="../media/image101.emf"/></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mailto:hkuwaba1@jhmi.edu" TargetMode="External"/><Relationship Id="rId2" Type="http://schemas.openxmlformats.org/officeDocument/2006/relationships/hyperlink" Target="mailto:anandi1@jhmi.edu" TargetMode="External"/><Relationship Id="rId1" Type="http://schemas.openxmlformats.org/officeDocument/2006/relationships/hyperlink" Target="https://docs.microsoft.com/en-us/windows/wsl/install-win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surfer.nmr.mgh.harvard.edu/fswiki/FreeSurferWiki"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s://people.cas.sc.edu/rorden/anatomy/na_ac.html" TargetMode="Externa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5.png"/><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emf"/><Relationship Id="rId1" Type="http://schemas.openxmlformats.org/officeDocument/2006/relationships/image" Target="../media/image85.em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1.emf"/><Relationship Id="rId1" Type="http://schemas.openxmlformats.org/officeDocument/2006/relationships/image" Target="../media/image90.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048057"/>
          </a:xfrm>
        </p:spPr>
        <p:txBody>
          <a:bodyPr anchor="ctr"/>
          <a:lstStyle/>
          <a:p>
            <a:pPr>
              <a:spcBef>
                <a:spcPts val="1200"/>
              </a:spcBef>
            </a:pPr>
            <a:r>
              <a:rPr lang="en-US" sz="4800"/>
              <a:t>IDAE Users’ Manual</a:t>
            </a:r>
            <a:br>
              <a:rPr lang="en-US"/>
            </a:br>
            <a:r>
              <a:rPr lang="en-US" sz="2400"/>
              <a:t>The Integrative Data Analysis Environment for Brain PET</a:t>
            </a:r>
            <a:endParaRPr lang="en-US" sz="2400"/>
          </a:p>
        </p:txBody>
      </p:sp>
      <p:sp>
        <p:nvSpPr>
          <p:cNvPr id="3" name="Subtitle 2"/>
          <p:cNvSpPr>
            <a:spLocks noGrp="1"/>
          </p:cNvSpPr>
          <p:nvPr>
            <p:ph type="subTitle" idx="1"/>
          </p:nvPr>
        </p:nvSpPr>
        <p:spPr/>
        <p:txBody>
          <a:bodyPr>
            <a:normAutofit fontScale="77500" lnSpcReduction="20000"/>
          </a:bodyPr>
          <a:lstStyle/>
          <a:p>
            <a:r>
              <a:rPr lang="en-US">
                <a:solidFill>
                  <a:schemeClr val="bg1"/>
                </a:solidFill>
              </a:rPr>
              <a:t>Hiroto Kuwabara, MD, PhD</a:t>
            </a:r>
            <a:endParaRPr lang="en-US">
              <a:solidFill>
                <a:schemeClr val="bg1"/>
              </a:solidFill>
            </a:endParaRPr>
          </a:p>
          <a:p>
            <a:r>
              <a:rPr lang="en-US">
                <a:solidFill>
                  <a:schemeClr val="bg1"/>
                </a:solidFill>
              </a:rPr>
              <a:t>Radiology, Nuclear Medicine</a:t>
            </a:r>
            <a:endParaRPr lang="en-US">
              <a:solidFill>
                <a:schemeClr val="bg1"/>
              </a:solidFill>
            </a:endParaRPr>
          </a:p>
          <a:p>
            <a:r>
              <a:rPr lang="en-US">
                <a:solidFill>
                  <a:schemeClr val="bg1"/>
                </a:solidFill>
              </a:rPr>
              <a:t>Johns Hopkins University School of Medicine</a:t>
            </a:r>
            <a:endParaRPr lang="en-US">
              <a:solidFill>
                <a:schemeClr val="bg1"/>
              </a:solidFill>
            </a:endParaRPr>
          </a:p>
          <a:p>
            <a:r>
              <a:rPr lang="en-US"/>
              <a:t>IDAE Team: Ayon Nandi, Junhua Mei, and Keisuke Matsubara*</a:t>
            </a:r>
            <a:endParaRPr lang="en-US"/>
          </a:p>
          <a:p>
            <a:r>
              <a:rPr lang="en-US"/>
              <a:t>*currently at Akita Prefectural University</a:t>
            </a:r>
            <a:endParaRPr lang="en-US"/>
          </a:p>
          <a:p>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4"/>
          <p:cNvGraphicFramePr>
            <a:graphicFrameLocks noGrp="1"/>
          </p:cNvGraphicFramePr>
          <p:nvPr>
            <p:ph idx="1"/>
          </p:nvPr>
        </p:nvGraphicFramePr>
        <p:xfrm>
          <a:off x="628650" y="950913"/>
          <a:ext cx="7886700" cy="4475480"/>
        </p:xfrm>
        <a:graphic>
          <a:graphicData uri="http://schemas.openxmlformats.org/drawingml/2006/table">
            <a:tbl>
              <a:tblPr firstRow="1" bandRow="1">
                <a:tableStyleId>{5C22544A-7EE6-4342-B048-85BDC9FD1C3A}</a:tableStyleId>
              </a:tblPr>
              <a:tblGrid>
                <a:gridCol w="1459642"/>
                <a:gridCol w="6427058"/>
              </a:tblGrid>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Take a directory where you have processed PET-related files:</a:t>
                      </a:r>
                      <a:endParaRPr lang="en-US" sz="1600"/>
                    </a:p>
                    <a:p>
                      <a:r>
                        <a:rPr lang="en-US" sz="1400">
                          <a:latin typeface="Consolas" panose="020B0609020204030204" pitchFamily="49" charset="0"/>
                        </a:rPr>
                        <a:t>X:\abc\fdaha\PET220211\am\103123\pet_data</a:t>
                      </a:r>
                      <a:endParaRPr lang="en-US" sz="1400">
                        <a:latin typeface="Consolas" panose="020B0609020204030204" pitchFamily="49" charset="0"/>
                      </a:endParaRPr>
                    </a:p>
                  </a:txBody>
                  <a:tcPr/>
                </a:tc>
              </a:tr>
              <a:tr h="370840">
                <a:tc>
                  <a:txBody>
                    <a:bodyPr/>
                    <a:lstStyle/>
                    <a:p>
                      <a:endParaRPr lang="en-US" sz="1600"/>
                    </a:p>
                  </a:txBody>
                  <a:tcPr/>
                </a:tc>
                <a:tc>
                  <a:txBody>
                    <a:bodyPr/>
                    <a:lstStyle/>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Let’s assume you choose to place files from IDAE in subfolders ‘idae’:</a:t>
                      </a:r>
                      <a:endParaRPr lang="en-US" sz="1600"/>
                    </a:p>
                    <a:p>
                      <a:pPr marL="0" marR="0" lvl="0" indent="0" algn="l" defTabSz="914400" rtl="0" eaLnBrk="1" fontAlgn="auto" latinLnBrk="0" hangingPunct="1">
                        <a:lnSpc>
                          <a:spcPct val="100000"/>
                        </a:lnSpc>
                        <a:spcBef>
                          <a:spcPts val="0"/>
                        </a:spcBef>
                        <a:spcAft>
                          <a:spcPts val="0"/>
                        </a:spcAft>
                        <a:buClrTx/>
                        <a:buSzTx/>
                        <a:buFontTx/>
                        <a:buNone/>
                        <a:defRPr/>
                      </a:pPr>
                      <a:r>
                        <a:rPr lang="en-US" sz="1400">
                          <a:latin typeface="Consolas" panose="020B0609020204030204" pitchFamily="49" charset="0"/>
                        </a:rPr>
                        <a:t>X:\abc\</a:t>
                      </a:r>
                      <a:r>
                        <a:rPr lang="en-US" sz="1400">
                          <a:highlight>
                            <a:srgbClr val="FF0000"/>
                          </a:highlight>
                          <a:latin typeface="Consolas" panose="020B0609020204030204" pitchFamily="49" charset="0"/>
                        </a:rPr>
                        <a:t>fdaha</a:t>
                      </a:r>
                      <a:r>
                        <a:rPr lang="en-US" sz="1400">
                          <a:latin typeface="Consolas" panose="020B0609020204030204" pitchFamily="49" charset="0"/>
                        </a:rPr>
                        <a:t>\</a:t>
                      </a:r>
                      <a:r>
                        <a:rPr lang="en-US" sz="1400">
                          <a:highlight>
                            <a:srgbClr val="FFFF00"/>
                          </a:highlight>
                          <a:latin typeface="Consolas" panose="020B0609020204030204" pitchFamily="49" charset="0"/>
                        </a:rPr>
                        <a:t>PET220211</a:t>
                      </a:r>
                      <a:r>
                        <a:rPr lang="en-US" sz="1400">
                          <a:latin typeface="Consolas" panose="020B0609020204030204" pitchFamily="49" charset="0"/>
                        </a:rPr>
                        <a:t>\</a:t>
                      </a:r>
                      <a:r>
                        <a:rPr lang="en-US" sz="1400">
                          <a:highlight>
                            <a:srgbClr val="00FF00"/>
                          </a:highlight>
                          <a:latin typeface="Consolas" panose="020B0609020204030204" pitchFamily="49" charset="0"/>
                        </a:rPr>
                        <a:t>am</a:t>
                      </a:r>
                      <a:r>
                        <a:rPr lang="en-US" sz="1400">
                          <a:latin typeface="Consolas" panose="020B0609020204030204" pitchFamily="49" charset="0"/>
                        </a:rPr>
                        <a:t>\</a:t>
                      </a:r>
                      <a:r>
                        <a:rPr lang="en-US" sz="1400">
                          <a:highlight>
                            <a:srgbClr val="FFFF00"/>
                          </a:highlight>
                          <a:latin typeface="Consolas" panose="020B0609020204030204" pitchFamily="49" charset="0"/>
                        </a:rPr>
                        <a:t>103123</a:t>
                      </a:r>
                      <a:r>
                        <a:rPr lang="en-US" sz="1400">
                          <a:latin typeface="Consolas" panose="020B0609020204030204" pitchFamily="49" charset="0"/>
                        </a:rPr>
                        <a:t>\pet_data\idae</a:t>
                      </a:r>
                      <a:endParaRPr lang="en-US" sz="1400">
                        <a:latin typeface="Consolas" panose="020B0609020204030204" pitchFamily="49" charset="0"/>
                      </a:endParaRPr>
                    </a:p>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Identify the </a:t>
                      </a:r>
                      <a:r>
                        <a:rPr lang="en-US" sz="1600">
                          <a:highlight>
                            <a:srgbClr val="FF0000"/>
                          </a:highlight>
                        </a:rPr>
                        <a:t>subject ID</a:t>
                      </a:r>
                      <a:r>
                        <a:rPr lang="en-US" sz="1600"/>
                        <a:t> segment, segments that are </a:t>
                      </a:r>
                      <a:r>
                        <a:rPr lang="en-US" sz="1600">
                          <a:highlight>
                            <a:srgbClr val="FFFF00"/>
                          </a:highlight>
                        </a:rPr>
                        <a:t>shared</a:t>
                      </a:r>
                      <a:r>
                        <a:rPr lang="en-US" sz="1600"/>
                        <a:t> with the PET-MRI server, and segments that </a:t>
                      </a:r>
                      <a:r>
                        <a:rPr lang="en-US" sz="1600">
                          <a:highlight>
                            <a:srgbClr val="00FF00"/>
                          </a:highlight>
                        </a:rPr>
                        <a:t>vary</a:t>
                      </a:r>
                      <a:r>
                        <a:rPr lang="en-US" sz="1600"/>
                        <a:t>.</a:t>
                      </a:r>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Replace the special segments with designated special segment strings</a:t>
                      </a:r>
                      <a:endParaRPr lang="en-US" sz="1600"/>
                    </a:p>
                    <a:p>
                      <a:r>
                        <a:rPr lang="en-US" sz="1400">
                          <a:latin typeface="Consolas" panose="020B0609020204030204" pitchFamily="49" charset="0"/>
                          <a:cs typeface="Courier New" panose="02070309020205020404" pitchFamily="49" charset="0"/>
                        </a:rPr>
                        <a:t>X:\abc\</a:t>
                      </a:r>
                      <a:r>
                        <a:rPr lang="en-US" sz="1400">
                          <a:highlight>
                            <a:srgbClr val="FF00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link_seg_1</a:t>
                      </a:r>
                      <a:r>
                        <a:rPr lang="en-US" sz="1400">
                          <a:latin typeface="Consolas" panose="020B0609020204030204" pitchFamily="49" charset="0"/>
                          <a:cs typeface="Courier New" panose="02070309020205020404" pitchFamily="49" charset="0"/>
                        </a:rPr>
                        <a:t>\</a:t>
                      </a:r>
                      <a:r>
                        <a:rPr lang="en-US" sz="1400">
                          <a:highlight>
                            <a:srgbClr val="00FF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link_seg_2</a:t>
                      </a:r>
                      <a:r>
                        <a:rPr lang="en-US" sz="1400">
                          <a:latin typeface="Consolas" panose="020B0609020204030204" pitchFamily="49" charset="0"/>
                          <a:cs typeface="Courier New" panose="02070309020205020404" pitchFamily="49" charset="0"/>
                        </a:rPr>
                        <a:t>\pet_data\idae</a:t>
                      </a:r>
                      <a:endParaRPr lang="en-US" sz="1400">
                        <a:latin typeface="Consolas" panose="020B0609020204030204" pitchFamily="49" charset="0"/>
                        <a:cs typeface="Courier New" panose="02070309020205020404" pitchFamily="49" charset="0"/>
                      </a:endParaRPr>
                    </a:p>
                    <a:p>
                      <a:pPr marL="173355" indent="-173355">
                        <a:buFont typeface="Arial" panose="020B0604020202020204" pitchFamily="34" charset="0"/>
                        <a:buChar char="•"/>
                      </a:pPr>
                      <a:r>
                        <a:rPr lang="en-US" sz="1600"/>
                        <a:t>Note that ‘fixed’ segments between special segments are treated as varying segments</a:t>
                      </a:r>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Lines in </a:t>
            </a:r>
            <a:r>
              <a:rPr lang="en-US" err="1"/>
              <a:t>sumRes.m</a:t>
            </a:r>
            <a:endParaRPr lang="en-US"/>
          </a:p>
        </p:txBody>
      </p:sp>
      <p:sp>
        <p:nvSpPr>
          <p:cNvPr id="4" name="Content Placeholder 3"/>
          <p:cNvSpPr>
            <a:spLocks noGrp="1"/>
          </p:cNvSpPr>
          <p:nvPr>
            <p:ph sz="half" idx="2"/>
          </p:nvPr>
        </p:nvSpPr>
        <p:spPr/>
        <p:txBody>
          <a:bodyPr/>
          <a:lstStyle/>
          <a:p>
            <a:r>
              <a:rPr lang="en-US"/>
              <a:t>Then (i.e., when the ‘at the bottom of </a:t>
            </a:r>
            <a:r>
              <a:rPr lang="en-US" err="1"/>
              <a:t>SS#x</a:t>
            </a:r>
            <a:r>
              <a:rPr lang="en-US"/>
              <a:t>’ tab was selected), command lines will be inserted to the file (</a:t>
            </a:r>
            <a:r>
              <a:rPr lang="en-US" err="1"/>
              <a:t>studyName_sumRes.m</a:t>
            </a:r>
            <a:r>
              <a:rPr lang="en-US"/>
              <a:t>) together with some comment lines (top panel; denoted by vertical orange line)</a:t>
            </a:r>
            <a:endParaRPr lang="en-US"/>
          </a:p>
          <a:p>
            <a:pPr lvl="1"/>
            <a:r>
              <a:rPr lang="en-US"/>
              <a:t>Do not alter the command lines unless the user knows what to do</a:t>
            </a:r>
            <a:endParaRPr lang="en-US"/>
          </a:p>
          <a:p>
            <a:pPr lvl="1"/>
            <a:r>
              <a:rPr lang="en-US"/>
              <a:t>However, the user can insert make-up lines at orange arrow</a:t>
            </a:r>
            <a:endParaRPr lang="en-US"/>
          </a:p>
          <a:p>
            <a:pPr lvl="2"/>
            <a:r>
              <a:rPr lang="en-US"/>
              <a:t>Select ‘coming soon’ tab under the ‘Make-ups’ GUI of the ‘display result’ (</a:t>
            </a:r>
            <a:r>
              <a:rPr lang="en-US" err="1"/>
              <a:t>disp.Res</a:t>
            </a:r>
            <a:r>
              <a:rPr lang="en-US"/>
              <a:t>) module</a:t>
            </a:r>
            <a:endParaRPr lang="en-US"/>
          </a:p>
          <a:p>
            <a:r>
              <a:rPr lang="en-US"/>
              <a:t>Hit ‘Perform’ GUI to generate a figure displaying plots mean normalized deviations of MRTM2.</a:t>
            </a:r>
            <a:endParaRPr lang="en-US"/>
          </a:p>
          <a:p>
            <a:r>
              <a:rPr lang="en-US"/>
              <a:t>Then, a new subsection was added in similar manner for 5T80, 10T80, and 15T80 all with k2R fixed at 0.104 min</a:t>
            </a:r>
            <a:r>
              <a:rPr lang="en-US" baseline="30000"/>
              <a:t>-1</a:t>
            </a:r>
            <a:r>
              <a:rPr lang="en-US"/>
              <a:t>.  </a:t>
            </a:r>
            <a:endParaRPr lang="en-US"/>
          </a:p>
          <a:p>
            <a:pPr lvl="1"/>
            <a:r>
              <a:rPr lang="en-US"/>
              <a:t>The new request is registered as ‘2: Normalized deviation: RTGA’</a:t>
            </a:r>
            <a:endParaRPr lang="en-US"/>
          </a:p>
          <a:p>
            <a:pPr lvl="1"/>
            <a:r>
              <a:rPr lang="en-US"/>
              <a:t>The ‘Perform’ GUI was hit to generate a figure displaying mean normalized deviations of RTGA</a:t>
            </a:r>
            <a:endParaRPr lang="en-US"/>
          </a:p>
        </p:txBody>
      </p:sp>
      <p:pic>
        <p:nvPicPr>
          <p:cNvPr id="14" name="Content Placeholder 13"/>
          <p:cNvPicPr>
            <a:picLocks noGrp="1" noChangeAspect="1"/>
          </p:cNvPicPr>
          <p:nvPr>
            <p:ph sz="half" idx="1"/>
          </p:nvPr>
        </p:nvPicPr>
        <p:blipFill>
          <a:blip r:embed="rId1"/>
          <a:stretch>
            <a:fillRect/>
          </a:stretch>
        </p:blipFill>
        <p:spPr>
          <a:xfrm>
            <a:off x="557614" y="1583606"/>
            <a:ext cx="3913971" cy="41273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xfrm>
            <a:off x="182563" y="1372844"/>
            <a:ext cx="4389437" cy="3289987"/>
          </a:xfrm>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xfrm>
            <a:off x="4629150" y="1372843"/>
            <a:ext cx="4389438" cy="3289988"/>
          </a:xfrm>
          <a:solidFill>
            <a:schemeClr val="bg1"/>
          </a:solidFill>
        </p:spPr>
      </p:pic>
      <p:sp>
        <p:nvSpPr>
          <p:cNvPr id="6" name="Title 5"/>
          <p:cNvSpPr>
            <a:spLocks noGrp="1"/>
          </p:cNvSpPr>
          <p:nvPr>
            <p:ph type="title"/>
          </p:nvPr>
        </p:nvSpPr>
        <p:spPr/>
        <p:txBody>
          <a:bodyPr/>
          <a:lstStyle/>
          <a:p>
            <a:r>
              <a:rPr lang="en-US"/>
              <a:t>Example Plots of NSDs</a:t>
            </a:r>
            <a:endParaRPr lang="en-US"/>
          </a:p>
        </p:txBody>
      </p:sp>
      <p:sp>
        <p:nvSpPr>
          <p:cNvPr id="7" name="Text Placeholder 6"/>
          <p:cNvSpPr>
            <a:spLocks noGrp="1"/>
          </p:cNvSpPr>
          <p:nvPr>
            <p:ph type="body" sz="quarter" idx="10"/>
          </p:nvPr>
        </p:nvSpPr>
        <p:spPr/>
        <p:txBody>
          <a:bodyPr/>
          <a:lstStyle/>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a:noFill/>
          </a:ln>
        </p:spPr>
        <p:txBody>
          <a:bodyPr>
            <a:normAutofit/>
          </a:bodyPr>
          <a:lstStyle/>
          <a:p>
            <a:r>
              <a:rPr lang="en-US" sz="3200" b="1"/>
              <a:t>Example NSDs: OTCM vs. TTCM</a:t>
            </a:r>
            <a:endParaRPr lang="en-US" sz="3200" b="1"/>
          </a:p>
        </p:txBody>
      </p:sp>
      <p:sp>
        <p:nvSpPr>
          <p:cNvPr id="7" name="Text Placeholder 6"/>
          <p:cNvSpPr>
            <a:spLocks noGrp="1"/>
          </p:cNvSpPr>
          <p:nvPr>
            <p:ph type="body" sz="quarter" idx="16"/>
          </p:nvPr>
        </p:nvSpPr>
        <p:spPr>
          <a:xfrm>
            <a:off x="228600" y="5852159"/>
            <a:ext cx="8686800" cy="931414"/>
          </a:xfrm>
        </p:spPr>
        <p:txBody>
          <a:bodyPr>
            <a:normAutofit/>
          </a:bodyPr>
          <a:lstStyle/>
          <a:p>
            <a:pPr>
              <a:lnSpc>
                <a:spcPct val="120000"/>
              </a:lnSpc>
              <a:spcBef>
                <a:spcPts val="0"/>
              </a:spcBef>
            </a:pPr>
            <a:r>
              <a:rPr lang="en-US" sz="1400"/>
              <a:t>Plots of observed and model-predicted TACs of the banks of the superior temporal sulci (STS) from a subject of a tracer under evaluation for OTCM (left) and TTCM (upper panels). Plots of regional and grand means of normalized deviations fell within ±5% for TTCM but not OTCM. Thus, the tracer cleared the necessary condition for TTCM.</a:t>
            </a:r>
            <a:endParaRPr lang="en-US" sz="1400"/>
          </a:p>
        </p:txBody>
      </p:sp>
      <p:pic>
        <p:nvPicPr>
          <p:cNvPr id="23" name="Content Placeholder 22"/>
          <p:cNvPicPr>
            <a:picLocks noGrp="1" noChangeAspect="1"/>
          </p:cNvPicPr>
          <p:nvPr>
            <p:ph sz="quarter" idx="11"/>
          </p:nvPr>
        </p:nvPicPr>
        <p:blipFill>
          <a:blip r:embed="rId1"/>
          <a:stretch>
            <a:fillRect/>
          </a:stretch>
        </p:blipFill>
        <p:spPr>
          <a:xfrm>
            <a:off x="4667250" y="1050016"/>
            <a:ext cx="3194050" cy="2395538"/>
          </a:xfrm>
          <a:solidFill>
            <a:schemeClr val="bg1"/>
          </a:solidFill>
        </p:spPr>
      </p:pic>
      <p:pic>
        <p:nvPicPr>
          <p:cNvPr id="27" name="Content Placeholder 26"/>
          <p:cNvPicPr>
            <a:picLocks noGrp="1" noChangeAspect="1"/>
          </p:cNvPicPr>
          <p:nvPr>
            <p:ph sz="quarter" idx="10"/>
          </p:nvPr>
        </p:nvPicPr>
        <p:blipFill>
          <a:blip r:embed="rId2"/>
          <a:stretch>
            <a:fillRect/>
          </a:stretch>
        </p:blipFill>
        <p:spPr>
          <a:xfrm>
            <a:off x="1282700" y="1050016"/>
            <a:ext cx="3194050" cy="2395538"/>
          </a:xfrm>
          <a:solidFill>
            <a:schemeClr val="bg1"/>
          </a:solidFill>
        </p:spPr>
      </p:pic>
      <p:sp>
        <p:nvSpPr>
          <p:cNvPr id="28" name="TextBox 27"/>
          <p:cNvSpPr txBox="1"/>
          <p:nvPr/>
        </p:nvSpPr>
        <p:spPr>
          <a:xfrm>
            <a:off x="6110960" y="1378022"/>
            <a:ext cx="1367618" cy="646331"/>
          </a:xfrm>
          <a:prstGeom prst="rect">
            <a:avLst/>
          </a:prstGeom>
          <a:noFill/>
        </p:spPr>
        <p:txBody>
          <a:bodyPr wrap="square" rtlCol="0">
            <a:spAutoFit/>
          </a:bodyPr>
          <a:lstStyle/>
          <a:p>
            <a:r>
              <a:rPr lang="en-US" sz="1200" b="1"/>
              <a:t>Banks STS</a:t>
            </a:r>
            <a:r>
              <a:rPr lang="en-US" sz="1200"/>
              <a:t>: banks along the superior temporal sulcus</a:t>
            </a:r>
            <a:endParaRPr lang="en-US" sz="1200"/>
          </a:p>
        </p:txBody>
      </p:sp>
      <p:pic>
        <p:nvPicPr>
          <p:cNvPr id="6" name="Content Placeholder 5"/>
          <p:cNvPicPr>
            <a:picLocks noGrp="1" noChangeAspect="1"/>
          </p:cNvPicPr>
          <p:nvPr>
            <p:ph sz="quarter" idx="12"/>
          </p:nvPr>
        </p:nvPicPr>
        <p:blipFill>
          <a:blip r:embed="rId3"/>
          <a:stretch>
            <a:fillRect/>
          </a:stretch>
        </p:blipFill>
        <p:spPr>
          <a:xfrm>
            <a:off x="1282700" y="3452813"/>
            <a:ext cx="3194049" cy="2395537"/>
          </a:xfrm>
          <a:solidFill>
            <a:schemeClr val="bg1"/>
          </a:solidFill>
        </p:spPr>
      </p:pic>
      <p:pic>
        <p:nvPicPr>
          <p:cNvPr id="13" name="Content Placeholder 12"/>
          <p:cNvPicPr>
            <a:picLocks noGrp="1" noChangeAspect="1"/>
          </p:cNvPicPr>
          <p:nvPr>
            <p:ph sz="quarter" idx="13"/>
          </p:nvPr>
        </p:nvPicPr>
        <p:blipFill>
          <a:blip r:embed="rId4"/>
          <a:stretch>
            <a:fillRect/>
          </a:stretch>
        </p:blipFill>
        <p:spPr>
          <a:xfrm>
            <a:off x="4667250" y="3452813"/>
            <a:ext cx="3194049" cy="2395537"/>
          </a:xfrm>
          <a:solidFill>
            <a:schemeClr val="bg1"/>
          </a:solid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Example NSDs: PRGA for t*</a:t>
            </a:r>
            <a:endParaRPr lang="en-US" sz="3200" b="1"/>
          </a:p>
        </p:txBody>
      </p:sp>
      <p:sp>
        <p:nvSpPr>
          <p:cNvPr id="10" name="Text Placeholder 6"/>
          <p:cNvSpPr txBox="1"/>
          <p:nvPr/>
        </p:nvSpPr>
        <p:spPr>
          <a:xfrm>
            <a:off x="228600" y="5520142"/>
            <a:ext cx="8686800" cy="995751"/>
          </a:xfrm>
          <a:prstGeom prst="rect">
            <a:avLst/>
          </a:prstGeom>
        </p:spPr>
        <p:txBody>
          <a:bodyPr>
            <a:normAutofit fontScale="70000" lnSpcReduction="20000"/>
          </a:bodyPr>
          <a:lstStyle>
            <a:lvl1pPr marL="170180" indent="-17018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a:solidFill>
                  <a:schemeClr val="bg1"/>
                </a:solidFill>
              </a:rPr>
              <a:t>A PRGA plot (open circles) and an asymptote (red line) with t*, the start of asymptote set at 5 min of the banks of STS from a subject (left panel). Plots of regional and grand means of normalized deviations across the six scans (model-predicted less observed TAC over mean of observed TACs). The plots fell within ±5% for PRGA when t* was set at 20 min. Thus, t* was set at 20 min for the tracer.</a:t>
            </a:r>
            <a:endParaRPr lang="en-US">
              <a:solidFill>
                <a:schemeClr val="bg1"/>
              </a:solidFill>
            </a:endParaRPr>
          </a:p>
        </p:txBody>
      </p:sp>
      <p:pic>
        <p:nvPicPr>
          <p:cNvPr id="7" name="Content Placeholder 6"/>
          <p:cNvPicPr>
            <a:picLocks noGrp="1" noChangeAspect="1"/>
          </p:cNvPicPr>
          <p:nvPr>
            <p:ph idx="1"/>
          </p:nvPr>
        </p:nvPicPr>
        <p:blipFill>
          <a:blip r:embed="rId1"/>
          <a:stretch>
            <a:fillRect/>
          </a:stretch>
        </p:blipFill>
        <p:spPr>
          <a:xfrm>
            <a:off x="3113618" y="1103977"/>
            <a:ext cx="5801782" cy="4351337"/>
          </a:xfrm>
          <a:solidFill>
            <a:schemeClr val="bg1"/>
          </a:solidFill>
        </p:spPr>
      </p:pic>
      <p:pic>
        <p:nvPicPr>
          <p:cNvPr id="9" name="Picture 8"/>
          <p:cNvPicPr>
            <a:picLocks noChangeAspect="1"/>
          </p:cNvPicPr>
          <p:nvPr/>
        </p:nvPicPr>
        <p:blipFill>
          <a:blip r:embed="rId2"/>
          <a:stretch>
            <a:fillRect/>
          </a:stretch>
        </p:blipFill>
        <p:spPr>
          <a:xfrm>
            <a:off x="223161" y="2164556"/>
            <a:ext cx="3200400" cy="2400300"/>
          </a:xfrm>
          <a:prstGeom prst="rect">
            <a:avLst/>
          </a:prstGeom>
          <a:solidFill>
            <a:schemeClr val="bg1"/>
          </a:solid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Want to Use IDAE?</a:t>
            </a:r>
            <a:endParaRPr lang="en-US" b="1">
              <a:solidFill>
                <a:schemeClr val="accent1">
                  <a:lumMod val="75000"/>
                </a:schemeClr>
              </a:solidFill>
            </a:endParaRPr>
          </a:p>
        </p:txBody>
      </p:sp>
      <p:sp>
        <p:nvSpPr>
          <p:cNvPr id="3" name="Content Placeholder 2"/>
          <p:cNvSpPr>
            <a:spLocks noGrp="1"/>
          </p:cNvSpPr>
          <p:nvPr>
            <p:ph idx="1"/>
          </p:nvPr>
        </p:nvSpPr>
        <p:spPr>
          <a:xfrm>
            <a:off x="628650" y="1016381"/>
            <a:ext cx="7886700" cy="5548818"/>
          </a:xfrm>
        </p:spPr>
        <p:txBody>
          <a:bodyPr>
            <a:normAutofit/>
          </a:bodyPr>
          <a:lstStyle/>
          <a:p>
            <a:r>
              <a:rPr lang="en-US">
                <a:solidFill>
                  <a:schemeClr val="bg1"/>
                </a:solidFill>
              </a:rPr>
              <a:t>Operating systems:</a:t>
            </a:r>
            <a:endParaRPr lang="en-US">
              <a:solidFill>
                <a:schemeClr val="bg1"/>
              </a:solidFill>
            </a:endParaRPr>
          </a:p>
          <a:p>
            <a:pPr lvl="1"/>
            <a:r>
              <a:rPr lang="en-US">
                <a:solidFill>
                  <a:schemeClr val="bg1"/>
                </a:solidFill>
              </a:rPr>
              <a:t>Windows 10 + Linux Subsystem.</a:t>
            </a:r>
            <a:endParaRPr lang="en-US">
              <a:solidFill>
                <a:schemeClr val="bg1"/>
              </a:solidFill>
            </a:endParaRPr>
          </a:p>
          <a:p>
            <a:pPr marL="627380" lvl="2" indent="-170180"/>
            <a:r>
              <a:rPr lang="en-US">
                <a:solidFill>
                  <a:schemeClr val="bg1"/>
                </a:solidFill>
              </a:rPr>
              <a:t>See </a:t>
            </a:r>
            <a:r>
              <a:rPr lang="en-US">
                <a:solidFill>
                  <a:schemeClr val="bg1"/>
                </a:solidFill>
                <a:hlinkClick r:id="rId1"/>
              </a:rPr>
              <a:t>https://docs.microsoft.com/en-us/windows/wsl/install-win10</a:t>
            </a:r>
            <a:r>
              <a:rPr lang="en-US">
                <a:solidFill>
                  <a:schemeClr val="bg1"/>
                </a:solidFill>
              </a:rPr>
              <a:t> </a:t>
            </a:r>
            <a:endParaRPr lang="en-US">
              <a:solidFill>
                <a:schemeClr val="bg1"/>
              </a:solidFill>
            </a:endParaRPr>
          </a:p>
          <a:p>
            <a:pPr lvl="1"/>
            <a:r>
              <a:rPr lang="en-US">
                <a:solidFill>
                  <a:schemeClr val="bg1"/>
                </a:solidFill>
              </a:rPr>
              <a:t>Mac OS</a:t>
            </a:r>
            <a:endParaRPr lang="en-US">
              <a:solidFill>
                <a:schemeClr val="bg1"/>
              </a:solidFill>
            </a:endParaRPr>
          </a:p>
          <a:p>
            <a:pPr lvl="1"/>
            <a:r>
              <a:rPr lang="en-US">
                <a:solidFill>
                  <a:schemeClr val="bg1"/>
                </a:solidFill>
              </a:rPr>
              <a:t>Linux, tested on Ubuntu 18.04</a:t>
            </a:r>
            <a:endParaRPr lang="en-US">
              <a:solidFill>
                <a:schemeClr val="bg1"/>
              </a:solidFill>
            </a:endParaRPr>
          </a:p>
          <a:p>
            <a:pPr marL="279400"/>
            <a:r>
              <a:rPr lang="en-US" err="1">
                <a:solidFill>
                  <a:schemeClr val="bg1"/>
                </a:solidFill>
              </a:rPr>
              <a:t>Matlab</a:t>
            </a:r>
            <a:r>
              <a:rPr lang="en-US">
                <a:solidFill>
                  <a:schemeClr val="bg1"/>
                </a:solidFill>
              </a:rPr>
              <a:t> 2020a/b </a:t>
            </a:r>
            <a:endParaRPr lang="en-US">
              <a:solidFill>
                <a:schemeClr val="bg1"/>
              </a:solidFill>
            </a:endParaRPr>
          </a:p>
          <a:p>
            <a:pPr marL="449580" lvl="1"/>
            <a:r>
              <a:rPr lang="en-US">
                <a:solidFill>
                  <a:schemeClr val="bg1"/>
                </a:solidFill>
              </a:rPr>
              <a:t>Users need to create a script that adds IDAE code paths to the path list</a:t>
            </a:r>
            <a:endParaRPr lang="en-US">
              <a:solidFill>
                <a:schemeClr val="bg1"/>
              </a:solidFill>
            </a:endParaRPr>
          </a:p>
          <a:p>
            <a:pPr marL="279400"/>
            <a:r>
              <a:rPr lang="en-US">
                <a:solidFill>
                  <a:schemeClr val="bg1"/>
                </a:solidFill>
              </a:rPr>
              <a:t>IDAE codes</a:t>
            </a:r>
            <a:endParaRPr lang="en-US">
              <a:solidFill>
                <a:schemeClr val="bg1"/>
              </a:solidFill>
            </a:endParaRPr>
          </a:p>
          <a:p>
            <a:pPr lvl="1"/>
            <a:r>
              <a:rPr lang="en-US">
                <a:solidFill>
                  <a:schemeClr val="bg1"/>
                </a:solidFill>
              </a:rPr>
              <a:t>JHU users: connect to our server for the newest distribution sets</a:t>
            </a:r>
            <a:endParaRPr lang="en-US">
              <a:solidFill>
                <a:schemeClr val="bg1"/>
              </a:solidFill>
            </a:endParaRPr>
          </a:p>
          <a:p>
            <a:pPr marL="627380" lvl="2" indent="-170180"/>
            <a:r>
              <a:rPr lang="en-US">
                <a:solidFill>
                  <a:schemeClr val="bg1"/>
                </a:solidFill>
              </a:rPr>
              <a:t>Users can obtain the link from </a:t>
            </a:r>
            <a:r>
              <a:rPr lang="en-US">
                <a:solidFill>
                  <a:schemeClr val="bg1"/>
                </a:solidFill>
                <a:hlinkClick r:id="rId2"/>
              </a:rPr>
              <a:t>anandi1@jhmi.edu</a:t>
            </a:r>
            <a:r>
              <a:rPr lang="en-US">
                <a:solidFill>
                  <a:schemeClr val="bg1"/>
                </a:solidFill>
              </a:rPr>
              <a:t> </a:t>
            </a:r>
            <a:endParaRPr lang="en-US">
              <a:solidFill>
                <a:schemeClr val="bg1"/>
              </a:solidFill>
            </a:endParaRPr>
          </a:p>
          <a:p>
            <a:pPr lvl="1"/>
            <a:r>
              <a:rPr lang="en-US">
                <a:solidFill>
                  <a:schemeClr val="bg1"/>
                </a:solidFill>
              </a:rPr>
              <a:t>Non JHU users:  Need to talk to </a:t>
            </a:r>
            <a:r>
              <a:rPr lang="en-US">
                <a:solidFill>
                  <a:schemeClr val="bg1"/>
                </a:solidFill>
                <a:hlinkClick r:id="rId3"/>
              </a:rPr>
              <a:t>hkuwaba1@jhmi.edu</a:t>
            </a:r>
            <a:r>
              <a:rPr lang="en-US">
                <a:solidFill>
                  <a:schemeClr val="bg1"/>
                </a:solidFill>
              </a:rPr>
              <a:t> (discouraged)</a:t>
            </a:r>
            <a:endParaRPr lang="en-US">
              <a:solidFill>
                <a:schemeClr val="bg1"/>
              </a:solidFill>
            </a:endParaRPr>
          </a:p>
          <a:p>
            <a:pPr marL="627380" lvl="2" indent="-170180"/>
            <a:r>
              <a:rPr lang="en-US">
                <a:solidFill>
                  <a:schemeClr val="bg1"/>
                </a:solidFill>
              </a:rPr>
              <a:t>IDAE codes will become available at a public deposit (e.g., GitHub)</a:t>
            </a:r>
            <a:endParaRPr lang="en-US">
              <a:solidFill>
                <a:schemeClr val="bg1"/>
              </a:solidFill>
            </a:endParaRPr>
          </a:p>
          <a:p>
            <a:pPr marL="803275" lvl="3" indent="-171450"/>
            <a:r>
              <a:rPr lang="en-US">
                <a:solidFill>
                  <a:schemeClr val="bg1"/>
                </a:solidFill>
              </a:rPr>
              <a:t>We look for people who are experienced in this regard</a:t>
            </a:r>
            <a:endParaRPr lang="en-US">
              <a:solidFill>
                <a:schemeClr val="bg1"/>
              </a:solidFill>
            </a:endParaRPr>
          </a:p>
          <a:p>
            <a:pPr marL="627380" lvl="2" indent="-170180"/>
            <a:r>
              <a:rPr lang="en-US">
                <a:solidFill>
                  <a:schemeClr val="bg1"/>
                </a:solidFill>
              </a:rPr>
              <a:t>Updates will come as zip files per request</a:t>
            </a:r>
            <a:endParaRPr lang="en-US">
              <a:solidFill>
                <a:schemeClr val="bg1"/>
              </a:solidFill>
            </a:endParaRPr>
          </a:p>
          <a:p>
            <a:pPr marL="449580" lvl="1"/>
            <a:r>
              <a:rPr lang="en-US">
                <a:solidFill>
                  <a:schemeClr val="bg1"/>
                </a:solidFill>
              </a:rPr>
              <a:t>Users need to create one file </a:t>
            </a:r>
            <a:r>
              <a:rPr lang="en-US" b="1">
                <a:solidFill>
                  <a:srgbClr val="FFFF00"/>
                </a:solidFill>
              </a:rPr>
              <a:t>dxetc4xxx.m</a:t>
            </a:r>
            <a:r>
              <a:rPr lang="en-US">
                <a:solidFill>
                  <a:schemeClr val="bg1"/>
                </a:solidFill>
              </a:rPr>
              <a:t> (xxx stands for a site-specific string) to make use of IDAE</a:t>
            </a:r>
            <a:endParaRPr lang="en-US">
              <a:solidFill>
                <a:schemeClr val="bg1"/>
              </a:solidFill>
            </a:endParaRPr>
          </a:p>
          <a:p>
            <a:pPr marL="627380" lvl="2"/>
            <a:r>
              <a:rPr lang="en-US">
                <a:solidFill>
                  <a:schemeClr val="bg1"/>
                </a:solidFill>
              </a:rPr>
              <a:t>A sample code is provided (sample_dxetc4xxx.m)</a:t>
            </a:r>
            <a:endParaRPr lang="en-US">
              <a:solidFill>
                <a:schemeClr val="bg1"/>
              </a:solidFill>
            </a:endParaRPr>
          </a:p>
          <a:p>
            <a:pPr marL="627380" lvl="2"/>
            <a:r>
              <a:rPr lang="en-US">
                <a:solidFill>
                  <a:schemeClr val="bg1"/>
                </a:solidFill>
              </a:rPr>
              <a:t>This code includes subfunctions to make PET &amp; MRI files available to IDAE</a:t>
            </a:r>
            <a:endParaRPr lang="en-US">
              <a:solidFill>
                <a:schemeClr val="bg1"/>
              </a:solidFill>
            </a:endParaRPr>
          </a:p>
          <a:p>
            <a:pPr marL="0" indent="0">
              <a:buNone/>
            </a:pPr>
            <a:endParaRPr lang="en-US">
              <a:solidFill>
                <a:schemeClr val="bg1"/>
              </a:solidFill>
            </a:endParaRPr>
          </a:p>
        </p:txBody>
      </p:sp>
      <p:sp>
        <p:nvSpPr>
          <p:cNvPr id="4" name="Rectangle 3"/>
          <p:cNvSpPr/>
          <p:nvPr/>
        </p:nvSpPr>
        <p:spPr>
          <a:xfrm>
            <a:off x="727023" y="5972145"/>
            <a:ext cx="7788327" cy="307777"/>
          </a:xfrm>
          <a:prstGeom prst="rect">
            <a:avLst/>
          </a:prstGeom>
        </p:spPr>
        <p:txBody>
          <a:bodyPr wrap="square">
            <a:spAutoFit/>
          </a:bodyPr>
          <a:lstStyle/>
          <a:p>
            <a:pPr marL="113030" lvl="2"/>
            <a:endParaRPr lang="en-US" sz="1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r>
              <a:rPr lang="en-US"/>
              <a:t>IDAE assumes the following 4 computer classes</a:t>
            </a:r>
            <a:endParaRPr lang="en-US"/>
          </a:p>
          <a:p>
            <a:endParaRPr lang="en-US"/>
          </a:p>
          <a:p>
            <a:endParaRPr lang="en-US"/>
          </a:p>
          <a:p>
            <a:endParaRPr lang="en-US"/>
          </a:p>
          <a:p>
            <a:endParaRPr lang="en-US"/>
          </a:p>
          <a:p>
            <a:endParaRPr lang="en-US"/>
          </a:p>
          <a:p>
            <a:endParaRPr lang="en-US"/>
          </a:p>
          <a:p>
            <a:pPr lvl="1"/>
            <a:endParaRPr lang="en-US"/>
          </a:p>
          <a:p>
            <a:pPr lvl="1"/>
            <a:r>
              <a:rPr lang="en-US"/>
              <a:t>They could be physically identical (e.g., local file server = PET &amp; MRI server)</a:t>
            </a:r>
            <a:endParaRPr lang="en-US"/>
          </a:p>
          <a:p>
            <a:r>
              <a:rPr lang="en-US"/>
              <a:t>The local IDAE manager is requested to generate the local adaptor file:</a:t>
            </a:r>
            <a:endParaRPr lang="en-US"/>
          </a:p>
          <a:p>
            <a:pPr lvl="1"/>
            <a:r>
              <a:rPr lang="en-US"/>
              <a:t>Once alone</a:t>
            </a:r>
            <a:endParaRPr lang="en-US"/>
          </a:p>
          <a:p>
            <a:pPr lvl="1"/>
            <a:r>
              <a:rPr lang="en-US"/>
              <a:t>Starting template: inq_windows10.m (if Window &gt; Linux) or </a:t>
            </a:r>
            <a:r>
              <a:rPr lang="en-US" err="1"/>
              <a:t>inq_Linux.m</a:t>
            </a:r>
            <a:r>
              <a:rPr lang="en-US"/>
              <a:t> otherwise</a:t>
            </a:r>
            <a:endParaRPr lang="en-US"/>
          </a:p>
          <a:p>
            <a:pPr lvl="2"/>
            <a:r>
              <a:rPr lang="en-US"/>
              <a:t>See next slide for more explanations</a:t>
            </a:r>
            <a:endParaRPr lang="en-US"/>
          </a:p>
          <a:p>
            <a:pPr lvl="1"/>
            <a:r>
              <a:rPr lang="en-US"/>
              <a:t>Once the template is done, submit it to iv2_gen_dxetc4xxx.m as follows:</a:t>
            </a:r>
            <a:endParaRPr lang="en-US"/>
          </a:p>
          <a:p>
            <a:pPr marL="342900" lvl="2" indent="0">
              <a:buNone/>
            </a:pPr>
            <a:r>
              <a:rPr lang="en-US"/>
              <a:t>&gt;&gt; iv2_gen_dxetc4xxx(‘</a:t>
            </a:r>
            <a:r>
              <a:rPr lang="en-US" err="1"/>
              <a:t>inq_whichever</a:t>
            </a:r>
            <a:r>
              <a:rPr lang="en-US"/>
              <a:t>’, ‘dxetc4whatever’)</a:t>
            </a:r>
            <a:endParaRPr lang="en-US"/>
          </a:p>
          <a:p>
            <a:pPr marL="342900" lvl="2" indent="0">
              <a:buNone/>
            </a:pPr>
            <a:r>
              <a:rPr lang="en-US"/>
              <a:t>where the second input is the name of local adaptor file of your choice.</a:t>
            </a:r>
            <a:endParaRPr lang="en-US"/>
          </a:p>
        </p:txBody>
      </p:sp>
      <p:graphicFrame>
        <p:nvGraphicFramePr>
          <p:cNvPr id="4" name="Table 4"/>
          <p:cNvGraphicFramePr/>
          <p:nvPr/>
        </p:nvGraphicFramePr>
        <p:xfrm>
          <a:off x="628650" y="1371037"/>
          <a:ext cx="7893558" cy="2306320"/>
        </p:xfrm>
        <a:graphic>
          <a:graphicData uri="http://schemas.openxmlformats.org/drawingml/2006/table">
            <a:tbl>
              <a:tblPr firstRow="1" bandRow="1">
                <a:tableStyleId>{5C22544A-7EE6-4342-B048-85BDC9FD1C3A}</a:tableStyleId>
              </a:tblPr>
              <a:tblGrid>
                <a:gridCol w="1971675"/>
                <a:gridCol w="3950208"/>
                <a:gridCol w="1971675"/>
              </a:tblGrid>
              <a:tr h="370840">
                <a:tc>
                  <a:txBody>
                    <a:bodyPr/>
                    <a:lstStyle/>
                    <a:p>
                      <a:r>
                        <a:rPr lang="en-US" sz="1600"/>
                        <a:t>Computer classes</a:t>
                      </a:r>
                      <a:endParaRPr lang="en-US" sz="1600"/>
                    </a:p>
                  </a:txBody>
                  <a:tcPr/>
                </a:tc>
                <a:tc>
                  <a:txBody>
                    <a:bodyPr/>
                    <a:lstStyle/>
                    <a:p>
                      <a:r>
                        <a:rPr lang="en-US" sz="1600"/>
                        <a:t>Descriptions</a:t>
                      </a:r>
                      <a:endParaRPr lang="en-US" sz="1600"/>
                    </a:p>
                  </a:txBody>
                  <a:tcPr/>
                </a:tc>
                <a:tc>
                  <a:txBody>
                    <a:bodyPr/>
                    <a:lstStyle/>
                    <a:p>
                      <a:r>
                        <a:rPr lang="en-US" sz="1600"/>
                        <a:t>Supported OS</a:t>
                      </a:r>
                      <a:endParaRPr lang="en-US" sz="1600"/>
                    </a:p>
                  </a:txBody>
                  <a:tcPr/>
                </a:tc>
              </a:tr>
              <a:tr h="370840">
                <a:tc>
                  <a:txBody>
                    <a:bodyPr/>
                    <a:lstStyle/>
                    <a:p>
                      <a:r>
                        <a:rPr lang="en-US" sz="1600"/>
                        <a:t>Users’ workstation</a:t>
                      </a:r>
                      <a:endParaRPr lang="en-US" sz="1600"/>
                    </a:p>
                  </a:txBody>
                  <a:tcPr/>
                </a:tc>
                <a:tc>
                  <a:txBody>
                    <a:bodyPr/>
                    <a:lstStyle/>
                    <a:p>
                      <a:r>
                        <a:rPr lang="en-US" sz="1600"/>
                        <a:t>PCs or workstations to run IDAE</a:t>
                      </a:r>
                      <a:endParaRPr lang="en-US" sz="1600"/>
                    </a:p>
                  </a:txBody>
                  <a:tcPr/>
                </a:tc>
                <a:tc>
                  <a:txBody>
                    <a:bodyPr/>
                    <a:lstStyle/>
                    <a:p>
                      <a:r>
                        <a:rPr lang="en-US" sz="1600"/>
                        <a:t>Windows 10 / Linux</a:t>
                      </a:r>
                      <a:endParaRPr lang="en-US" sz="1600"/>
                    </a:p>
                  </a:txBody>
                  <a:tcPr/>
                </a:tc>
              </a:tr>
              <a:tr h="370840">
                <a:tc>
                  <a:txBody>
                    <a:bodyPr/>
                    <a:lstStyle/>
                    <a:p>
                      <a:r>
                        <a:rPr lang="en-US" sz="1600"/>
                        <a:t>Local file server</a:t>
                      </a:r>
                      <a:endParaRPr lang="en-US" sz="1600"/>
                    </a:p>
                  </a:txBody>
                  <a:tcPr/>
                </a:tc>
                <a:tc>
                  <a:txBody>
                    <a:bodyPr/>
                    <a:lstStyle/>
                    <a:p>
                      <a:r>
                        <a:rPr lang="en-US" sz="1600"/>
                        <a:t>To store outputs from IDAE</a:t>
                      </a:r>
                      <a:endParaRPr lang="en-US" sz="1600"/>
                    </a:p>
                    <a:p>
                      <a:pPr marL="173355" indent="-173355">
                        <a:buFont typeface="Arial" panose="020B0604020202020204" pitchFamily="34" charset="0"/>
                        <a:buChar char="•"/>
                      </a:pPr>
                      <a:r>
                        <a:rPr lang="en-US" sz="1600"/>
                        <a:t>will be generated by IDAE</a:t>
                      </a:r>
                      <a:endParaRPr lang="en-US" sz="1600"/>
                    </a:p>
                    <a:p>
                      <a:pPr marL="173355" indent="-173355">
                        <a:buFont typeface="Arial" panose="020B0604020202020204" pitchFamily="34" charset="0"/>
                        <a:buChar char="•"/>
                      </a:pPr>
                      <a:r>
                        <a:rPr lang="en-US" sz="1600"/>
                        <a:t>organized by subjects and PET &amp; MRI scans </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PET &amp; MRI server</a:t>
                      </a:r>
                      <a:endParaRPr lang="en-US" sz="1600"/>
                    </a:p>
                  </a:txBody>
                  <a:tcPr/>
                </a:tc>
                <a:tc>
                  <a:txBody>
                    <a:bodyPr/>
                    <a:lstStyle/>
                    <a:p>
                      <a:r>
                        <a:rPr lang="en-US" sz="1600"/>
                        <a:t>To provide reconstructed PET and MRI files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Linux machine</a:t>
                      </a:r>
                      <a:endParaRPr lang="en-US" sz="1600"/>
                    </a:p>
                  </a:txBody>
                  <a:tcPr/>
                </a:tc>
                <a:tc>
                  <a:txBody>
                    <a:bodyPr/>
                    <a:lstStyle/>
                    <a:p>
                      <a:r>
                        <a:rPr lang="en-US" sz="1600"/>
                        <a:t>To run Linux-based applications for IDAE</a:t>
                      </a:r>
                      <a:endParaRPr lang="en-US" sz="1600"/>
                    </a:p>
                  </a:txBody>
                  <a:tcPr/>
                </a:tc>
                <a:tc>
                  <a:txBody>
                    <a:bodyPr/>
                    <a:lstStyle/>
                    <a:p>
                      <a:r>
                        <a:rPr lang="en-US" sz="1600"/>
                        <a:t>Linux</a:t>
                      </a:r>
                      <a:endParaRPr lang="en-US" sz="160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pPr marL="0" indent="0">
              <a:buNone/>
            </a:pPr>
            <a:r>
              <a:rPr lang="en-US"/>
              <a:t>[reminders for later use] </a:t>
            </a:r>
            <a:endParaRPr lang="en-US"/>
          </a:p>
          <a:p>
            <a:r>
              <a:rPr lang="en-US"/>
              <a:t>Setting for Freesurfer</a:t>
            </a:r>
            <a:endParaRPr lang="en-US"/>
          </a:p>
          <a:p>
            <a:pPr lvl="1"/>
            <a:r>
              <a:rPr lang="en-US"/>
              <a:t>Set dxetc4xxx such that &gt;&gt; x = dxetc4xxx(‘fsd’,’avatar948’) returns:</a:t>
            </a:r>
            <a:endParaRPr lang="en-US"/>
          </a:p>
          <a:p>
            <a:pPr lvl="2"/>
            <a:r>
              <a:rPr lang="en-US" err="1"/>
              <a:t>x.fs.home</a:t>
            </a:r>
            <a:r>
              <a:rPr lang="en-US"/>
              <a:t>: the full path of the folder to place IDAE-generated scripts to run Freesurfer</a:t>
            </a:r>
            <a:endParaRPr lang="en-US"/>
          </a:p>
          <a:p>
            <a:pPr lvl="2"/>
            <a:r>
              <a:rPr lang="en-US" err="1"/>
              <a:t>x.fs.linux</a:t>
            </a:r>
            <a:r>
              <a:rPr lang="en-US"/>
              <a:t>: the same as </a:t>
            </a:r>
            <a:r>
              <a:rPr lang="en-US" err="1"/>
              <a:t>x.fs.home</a:t>
            </a:r>
            <a:r>
              <a:rPr lang="en-US"/>
              <a:t> but the full path in the Linux system where </a:t>
            </a:r>
            <a:r>
              <a:rPr lang="en-US" err="1"/>
              <a:t>Freedsurfer</a:t>
            </a:r>
            <a:r>
              <a:rPr lang="en-US"/>
              <a:t> is installed </a:t>
            </a:r>
            <a:endParaRPr lang="en-US"/>
          </a:p>
          <a:p>
            <a:pPr lvl="2"/>
            <a:r>
              <a:rPr lang="en-US" err="1"/>
              <a:t>x.fs.subj</a:t>
            </a:r>
            <a:r>
              <a:rPr lang="en-US"/>
              <a:t>: the full path of the Freesurfer’s working directory (e.g., /home/avatar948/freesurfer/subjects)</a:t>
            </a:r>
            <a:endParaRPr lang="en-US"/>
          </a:p>
          <a:p>
            <a:pPr lvl="1"/>
            <a:r>
              <a:rPr lang="en-US"/>
              <a:t>Place a text file (name: FS_done.txt; any contents) in your </a:t>
            </a:r>
            <a:r>
              <a:rPr lang="en-US" err="1"/>
              <a:t>x.fs.subj</a:t>
            </a:r>
            <a:endParaRPr lang="en-US"/>
          </a:p>
          <a:p>
            <a:pPr lvl="1"/>
            <a:endParaRPr lang="en-US"/>
          </a:p>
          <a:p>
            <a:pPr lvl="1"/>
            <a:endParaRPr lang="en-US"/>
          </a:p>
          <a:p>
            <a:r>
              <a:rPr lang="en-US"/>
              <a:t>Yong Du kindly agree to be a test site for preparation of the local adaptor file</a:t>
            </a:r>
            <a:endParaRPr lang="en-US"/>
          </a:p>
          <a:p>
            <a:pPr lvl="1"/>
            <a:r>
              <a:rPr lang="en-US"/>
              <a:t>Ours: dxetc4hkx.m</a:t>
            </a:r>
            <a:endParaRPr lang="en-US"/>
          </a:p>
          <a:p>
            <a:pPr lvl="1"/>
            <a:r>
              <a:rPr lang="en-US"/>
              <a:t>Two ways we can test:</a:t>
            </a:r>
            <a:endParaRPr lang="en-US"/>
          </a:p>
          <a:p>
            <a:pPr lvl="2"/>
            <a:r>
              <a:rPr lang="en-US"/>
              <a:t>Junhua gets into their system and complete the local adaptor file</a:t>
            </a:r>
            <a:endParaRPr lang="en-US"/>
          </a:p>
          <a:p>
            <a:pPr lvl="2"/>
            <a:r>
              <a:rPr lang="en-US"/>
              <a:t>Yong or his people construct the file using the instruction</a:t>
            </a:r>
            <a:endParaRPr lang="en-US"/>
          </a:p>
          <a:p>
            <a:pPr lvl="1"/>
            <a:r>
              <a:rPr lang="en-US"/>
              <a:t>Whichever, we need to provide the distribution set Junhua created.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Setting the first project</a:t>
            </a:r>
            <a:endParaRPr lang="en-US"/>
          </a:p>
        </p:txBody>
      </p:sp>
      <p:sp>
        <p:nvSpPr>
          <p:cNvPr id="6" name="Content Placeholder 5"/>
          <p:cNvSpPr>
            <a:spLocks noGrp="1"/>
          </p:cNvSpPr>
          <p:nvPr>
            <p:ph idx="1"/>
          </p:nvPr>
        </p:nvSpPr>
        <p:spPr>
          <a:xfrm>
            <a:off x="628650" y="950975"/>
            <a:ext cx="7886700" cy="5351853"/>
          </a:xfrm>
        </p:spPr>
        <p:txBody>
          <a:bodyPr>
            <a:normAutofit/>
          </a:bodyPr>
          <a:lstStyle/>
          <a:p>
            <a:r>
              <a:rPr lang="en-US"/>
              <a:t>The IDAE team suggest to set the first project in a manual approach </a:t>
            </a:r>
            <a:endParaRPr lang="en-US"/>
          </a:p>
          <a:p>
            <a:pPr lvl="1"/>
            <a:r>
              <a:rPr lang="en-US"/>
              <a:t>Why manual approach? To help users understand the basic mechanisms better</a:t>
            </a:r>
            <a:endParaRPr lang="en-US"/>
          </a:p>
          <a:p>
            <a:pPr lvl="2"/>
            <a:r>
              <a:rPr lang="en-US">
                <a:cs typeface="Calibri" panose="020F0502020204030204"/>
              </a:rPr>
              <a:t>Users can find GUI-based approaches here</a:t>
            </a:r>
            <a:endParaRPr lang="en-US">
              <a:cs typeface="Calibri" panose="020F0502020204030204"/>
            </a:endParaRPr>
          </a:p>
          <a:p>
            <a:pPr lvl="1"/>
            <a:r>
              <a:rPr lang="en-US">
                <a:cs typeface="Calibri" panose="020F0502020204030204"/>
              </a:rPr>
              <a:t>Hypothetical strings of this manual. Need to replace them by actual strings</a:t>
            </a:r>
            <a:endParaRPr lang="en-US">
              <a:cs typeface="Calibri" panose="020F0502020204030204"/>
            </a:endParaRPr>
          </a:p>
          <a:p>
            <a:pPr lvl="2"/>
            <a:r>
              <a:rPr lang="en-US">
                <a:cs typeface="Calibri" panose="020F0502020204030204"/>
              </a:rPr>
              <a:t>‘</a:t>
            </a:r>
            <a:r>
              <a:rPr lang="en-US">
                <a:solidFill>
                  <a:srgbClr val="FFC000"/>
                </a:solidFill>
                <a:cs typeface="Calibri" panose="020F0502020204030204"/>
              </a:rPr>
              <a:t>dxetc4xxx</a:t>
            </a:r>
            <a:r>
              <a:rPr lang="en-US">
                <a:cs typeface="Calibri" panose="020F0502020204030204"/>
              </a:rPr>
              <a:t>’ stands for your local adaptor file. </a:t>
            </a:r>
            <a:endParaRPr lang="en-US">
              <a:cs typeface="Calibri" panose="020F0502020204030204"/>
            </a:endParaRPr>
          </a:p>
          <a:p>
            <a:pPr lvl="2"/>
            <a:r>
              <a:rPr lang="en-US"/>
              <a:t>‘</a:t>
            </a:r>
            <a:r>
              <a:rPr lang="en-US">
                <a:solidFill>
                  <a:srgbClr val="FFC000"/>
                </a:solidFill>
              </a:rPr>
              <a:t>avatar948</a:t>
            </a:r>
            <a:r>
              <a:rPr lang="en-US"/>
              <a:t>’ stands for a hypothetical IDAE user.</a:t>
            </a:r>
            <a:endParaRPr lang="en-US"/>
          </a:p>
          <a:p>
            <a:pPr lvl="2"/>
            <a:r>
              <a:rPr lang="en-US"/>
              <a:t>‘</a:t>
            </a:r>
            <a:r>
              <a:rPr lang="en-US">
                <a:solidFill>
                  <a:srgbClr val="FFC000"/>
                </a:solidFill>
              </a:rPr>
              <a:t>IDAEc01</a:t>
            </a:r>
            <a:r>
              <a:rPr lang="en-US"/>
              <a:t>’ stands for a demonstration project. </a:t>
            </a:r>
            <a:endParaRPr lang="en-US">
              <a:cs typeface="Calibri" panose="020F0502020204030204"/>
            </a:endParaRPr>
          </a:p>
          <a:p>
            <a:pPr lvl="1"/>
            <a:r>
              <a:rPr lang="en-US">
                <a:cs typeface="Calibri" panose="020F0502020204030204"/>
              </a:rPr>
              <a:t>Type (and hit return) as follows MATLAB command (&gt;&gt; indicate MATLAB command lines):</a:t>
            </a:r>
            <a:endParaRPr lang="en-US">
              <a:cs typeface="Calibri" panose="020F0502020204030204"/>
            </a:endParaRPr>
          </a:p>
          <a:p>
            <a:pPr marL="342900" lvl="2" indent="0">
              <a:buNone/>
            </a:pPr>
            <a:r>
              <a:rPr lang="en-US"/>
              <a:t>&gt;&gt; iv2_serFolders(‘dxetc4xxx’, ‘avatar948’, ‘IDAEc01’, n);</a:t>
            </a:r>
            <a:endParaRPr lang="en-US">
              <a:cs typeface="Calibri" panose="020F0502020204030204"/>
            </a:endParaRPr>
          </a:p>
          <a:p>
            <a:pPr lvl="2"/>
            <a:r>
              <a:rPr lang="en-US">
                <a:cs typeface="Calibri" panose="020F0502020204030204"/>
              </a:rPr>
              <a:t>n stands for the number of PET scans per subject in the project</a:t>
            </a:r>
            <a:endParaRPr lang="en-US">
              <a:cs typeface="Calibri" panose="020F0502020204030204"/>
            </a:endParaRPr>
          </a:p>
          <a:p>
            <a:pPr lvl="2"/>
            <a:r>
              <a:rPr lang="en-US"/>
              <a:t>Note that quotation marks are often not copied correctly to MATLAB command window</a:t>
            </a:r>
            <a:endParaRPr lang="en-US">
              <a:cs typeface="Calibri" panose="020F0502020204030204"/>
            </a:endParaRPr>
          </a:p>
          <a:p>
            <a:pPr lvl="2"/>
            <a:r>
              <a:rPr lang="en-US"/>
              <a:t>Don’t forget to create the user folder (See Installation of IDAE).</a:t>
            </a:r>
            <a:endParaRPr lang="en-US">
              <a:solidFill>
                <a:schemeClr val="bg1"/>
              </a:solidFill>
            </a:endParaRPr>
          </a:p>
          <a:p>
            <a:pPr lvl="2"/>
            <a:r>
              <a:rPr lang="en-US">
                <a:cs typeface="Calibri" panose="020F0502020204030204"/>
              </a:rPr>
              <a:t>The database template (X:\users\avatar948\idae\</a:t>
            </a:r>
            <a:r>
              <a:rPr lang="en-US">
                <a:solidFill>
                  <a:schemeClr val="bg1"/>
                </a:solidFill>
              </a:rPr>
              <a:t>IDAEc01_scanDB.m in this manual) will be generated and opened for editing</a:t>
            </a:r>
            <a:endParaRPr lang="en-US">
              <a:cs typeface="Calibri" panose="020F0502020204030204"/>
            </a:endParaRPr>
          </a:p>
          <a:p>
            <a:pPr lvl="1"/>
            <a:r>
              <a:rPr lang="en-US">
                <a:solidFill>
                  <a:schemeClr val="bg1"/>
                </a:solidFill>
              </a:rPr>
              <a:t>Edit the </a:t>
            </a:r>
            <a:r>
              <a:rPr lang="en-US" err="1">
                <a:solidFill>
                  <a:schemeClr val="bg1"/>
                </a:solidFill>
              </a:rPr>
              <a:t>scanDB.m</a:t>
            </a:r>
            <a:r>
              <a:rPr lang="en-US">
                <a:solidFill>
                  <a:schemeClr val="bg1"/>
                </a:solidFill>
              </a:rPr>
              <a:t> as instructed therein:</a:t>
            </a:r>
            <a:endParaRPr lang="en-US">
              <a:solidFill>
                <a:schemeClr val="bg1"/>
              </a:solidFill>
            </a:endParaRPr>
          </a:p>
          <a:p>
            <a:pPr lvl="2"/>
            <a:r>
              <a:rPr lang="en-US"/>
              <a:t>Once completed, save &amp; index it as follows:</a:t>
            </a:r>
            <a:endParaRPr lang="en-US">
              <a:solidFill>
                <a:schemeClr val="bg1"/>
              </a:solidFill>
            </a:endParaRPr>
          </a:p>
          <a:p>
            <a:pPr marL="398145" lvl="2" indent="0">
              <a:buNone/>
            </a:pPr>
            <a:r>
              <a:rPr lang="en-US"/>
              <a:t>&gt;&gt; </a:t>
            </a:r>
            <a:r>
              <a:rPr lang="en-US">
                <a:ea typeface="+mn-lt"/>
                <a:cs typeface="+mn-lt"/>
              </a:rPr>
              <a:t>iv2_register X:\users\avatar948\idae\IDAEc01\IDAEc01_scanDB.m  avatar948</a:t>
            </a:r>
            <a:endParaRPr lang="en-US">
              <a:ea typeface="+mn-lt"/>
              <a:cs typeface="+mn-lt"/>
            </a:endParaRPr>
          </a:p>
          <a:p>
            <a:pPr lvl="2"/>
            <a:r>
              <a:rPr lang="en-US">
                <a:cs typeface="Calibri" panose="020F0502020204030204"/>
              </a:rPr>
              <a:t>Again, need to replace hypothetical strings with actual ones</a:t>
            </a:r>
            <a:endParaRPr lang="en-US">
              <a:cs typeface="Calibri" panose="020F0502020204030204"/>
            </a:endParaRPr>
          </a:p>
          <a:p>
            <a:pPr lvl="2"/>
            <a:r>
              <a:rPr lang="en-US">
                <a:cs typeface="Calibri" panose="020F0502020204030204"/>
              </a:rPr>
              <a:t>If the indexing is successful, move on the next step.</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Stage 1 Package for Projects </a:t>
            </a:r>
            <a:endParaRPr lang="en-US"/>
          </a:p>
        </p:txBody>
      </p:sp>
      <p:sp>
        <p:nvSpPr>
          <p:cNvPr id="3" name="Content Placeholder 2"/>
          <p:cNvSpPr>
            <a:spLocks noGrp="1"/>
          </p:cNvSpPr>
          <p:nvPr>
            <p:ph idx="1"/>
          </p:nvPr>
        </p:nvSpPr>
        <p:spPr/>
        <p:txBody>
          <a:bodyPr/>
          <a:lstStyle/>
          <a:p>
            <a:r>
              <a:rPr lang="en-US"/>
              <a:t>Enter as follows in the command window:</a:t>
            </a:r>
            <a:endParaRPr lang="en-US"/>
          </a:p>
          <a:p>
            <a:pPr marL="174625" lvl="1" indent="0">
              <a:buNone/>
            </a:pPr>
            <a:r>
              <a:rPr lang="en-US"/>
              <a:t>&gt;&gt; startIDAE avatar948 dxetc4xxx</a:t>
            </a:r>
            <a:endParaRPr lang="en-US"/>
          </a:p>
          <a:p>
            <a:pPr lvl="1"/>
            <a:r>
              <a:rPr lang="en-US"/>
              <a:t>To open the </a:t>
            </a:r>
            <a:r>
              <a:rPr lang="en-US" err="1"/>
              <a:t>myProject</a:t>
            </a:r>
            <a:r>
              <a:rPr lang="en-US"/>
              <a:t> module (left)</a:t>
            </a:r>
            <a:endParaRPr lang="en-US"/>
          </a:p>
          <a:p>
            <a:pPr lvl="2"/>
            <a:r>
              <a:rPr lang="en-US"/>
              <a:t>The module display one project alone since this is the first project</a:t>
            </a:r>
            <a:endParaRPr lang="en-US"/>
          </a:p>
          <a:p>
            <a:pPr lvl="2"/>
            <a:r>
              <a:rPr lang="en-US"/>
              <a:t>The number will grow as more projects are accumulated (See ‘Starting an IDAE Session’).</a:t>
            </a:r>
            <a:endParaRPr lang="en-US"/>
          </a:p>
          <a:p>
            <a:r>
              <a:rPr lang="en-US"/>
              <a:t>Hit the project GUI (‘IDAEc01’). </a:t>
            </a:r>
            <a:endParaRPr lang="en-US"/>
          </a:p>
          <a:p>
            <a:pPr lvl="1"/>
            <a:r>
              <a:rPr lang="en-US"/>
              <a:t>It is ‘as-expected’ to get a warning sign (right panel). </a:t>
            </a:r>
            <a:endParaRPr lang="en-US"/>
          </a:p>
          <a:p>
            <a:pPr lvl="1"/>
            <a:r>
              <a:rPr lang="en-US"/>
              <a:t>Just hit ‘OK’ to proceed to composing the first Stage 1 package for the project (next slide)</a:t>
            </a:r>
            <a:endParaRPr lang="en-US"/>
          </a:p>
          <a:p>
            <a:endParaRPr lang="en-US"/>
          </a:p>
        </p:txBody>
      </p:sp>
      <p:grpSp>
        <p:nvGrpSpPr>
          <p:cNvPr id="4" name="Group 3"/>
          <p:cNvGrpSpPr/>
          <p:nvPr/>
        </p:nvGrpSpPr>
        <p:grpSpPr>
          <a:xfrm>
            <a:off x="1705196" y="3651429"/>
            <a:ext cx="5733609" cy="811429"/>
            <a:chOff x="1705195" y="3118028"/>
            <a:chExt cx="5733609" cy="811429"/>
          </a:xfrm>
        </p:grpSpPr>
        <p:pic>
          <p:nvPicPr>
            <p:cNvPr id="5" name="Picture 4"/>
            <p:cNvPicPr>
              <a:picLocks noChangeAspect="1"/>
            </p:cNvPicPr>
            <p:nvPr/>
          </p:nvPicPr>
          <p:blipFill>
            <a:blip r:embed="rId1"/>
            <a:stretch>
              <a:fillRect/>
            </a:stretch>
          </p:blipFill>
          <p:spPr>
            <a:xfrm>
              <a:off x="4764518" y="3118028"/>
              <a:ext cx="2674286" cy="811429"/>
            </a:xfrm>
            <a:prstGeom prst="rect">
              <a:avLst/>
            </a:prstGeom>
          </p:spPr>
        </p:pic>
        <p:pic>
          <p:nvPicPr>
            <p:cNvPr id="6" name="Picture 5"/>
            <p:cNvPicPr>
              <a:picLocks noChangeAspect="1"/>
            </p:cNvPicPr>
            <p:nvPr/>
          </p:nvPicPr>
          <p:blipFill>
            <a:blip r:embed="rId2"/>
            <a:stretch>
              <a:fillRect/>
            </a:stretch>
          </p:blipFill>
          <p:spPr>
            <a:xfrm>
              <a:off x="1705195" y="3226600"/>
              <a:ext cx="2325714" cy="594286"/>
            </a:xfrm>
            <a:prstGeom prst="rect">
              <a:avLst/>
            </a:prstGeom>
          </p:spPr>
        </p:pic>
        <p:cxnSp>
          <p:nvCxnSpPr>
            <p:cNvPr id="7" name="Straight Arrow Connector 6"/>
            <p:cNvCxnSpPr>
              <a:stCxn id="6" idx="3"/>
              <a:endCxn id="5" idx="1"/>
            </p:cNvCxnSpPr>
            <p:nvPr/>
          </p:nvCxnSpPr>
          <p:spPr>
            <a:xfrm>
              <a:off x="4030909" y="3523743"/>
              <a:ext cx="7336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1"/>
          <a:stretch>
            <a:fillRect/>
          </a:stretch>
        </p:blipFill>
        <p:spPr>
          <a:xfrm>
            <a:off x="457200" y="1233459"/>
            <a:ext cx="4114800" cy="4827645"/>
          </a:xfrm>
          <a:prstGeom prst="rect">
            <a:avLst/>
          </a:prstGeom>
        </p:spPr>
      </p:pic>
      <p:sp>
        <p:nvSpPr>
          <p:cNvPr id="2" name="Title 1"/>
          <p:cNvSpPr>
            <a:spLocks noGrp="1"/>
          </p:cNvSpPr>
          <p:nvPr>
            <p:ph type="title"/>
          </p:nvPr>
        </p:nvSpPr>
        <p:spPr/>
        <p:txBody>
          <a:bodyPr/>
          <a:lstStyle/>
          <a:p>
            <a:r>
              <a:rPr lang="en-US"/>
              <a:t>Preparation Stage 1 Packages</a:t>
            </a:r>
            <a:endParaRPr lang="en-US"/>
          </a:p>
        </p:txBody>
      </p:sp>
      <p:sp>
        <p:nvSpPr>
          <p:cNvPr id="4" name="Content Placeholder 3"/>
          <p:cNvSpPr>
            <a:spLocks noGrp="1"/>
          </p:cNvSpPr>
          <p:nvPr>
            <p:ph sz="half" idx="2"/>
          </p:nvPr>
        </p:nvSpPr>
        <p:spPr>
          <a:xfrm>
            <a:off x="4629150" y="1041012"/>
            <a:ext cx="3886200" cy="5212080"/>
          </a:xfrm>
        </p:spPr>
        <p:txBody>
          <a:bodyPr/>
          <a:lstStyle/>
          <a:p>
            <a:r>
              <a:rPr lang="en-US">
                <a:solidFill>
                  <a:schemeClr val="bg1"/>
                </a:solidFill>
              </a:rPr>
              <a:t>Just 7 clicks (&lt; 10 s) to get ready to start the analysis with a Stage-1 package</a:t>
            </a:r>
            <a:endParaRPr lang="en-US">
              <a:solidFill>
                <a:schemeClr val="bg1"/>
              </a:solidFill>
            </a:endParaRPr>
          </a:p>
          <a:p>
            <a:pPr lvl="1"/>
            <a:r>
              <a:rPr lang="en-US">
                <a:solidFill>
                  <a:schemeClr val="bg1"/>
                </a:solidFill>
              </a:rPr>
              <a:t>Select ‘prepMPfsx’, the only Stage-1 package in this release and hit ‘Done’ (upper panel)</a:t>
            </a:r>
            <a:endParaRPr lang="en-US">
              <a:solidFill>
                <a:schemeClr val="bg1"/>
              </a:solidFill>
            </a:endParaRPr>
          </a:p>
          <a:p>
            <a:pPr>
              <a:spcBef>
                <a:spcPts val="600"/>
              </a:spcBef>
            </a:pPr>
            <a:r>
              <a:rPr lang="en-US">
                <a:solidFill>
                  <a:schemeClr val="bg1"/>
                </a:solidFill>
              </a:rPr>
              <a:t>Select parameters in the 4 sections in the next module (lower panel) and hit ‘Done’</a:t>
            </a:r>
            <a:endParaRPr lang="en-US">
              <a:solidFill>
                <a:schemeClr val="bg1"/>
              </a:solidFill>
            </a:endParaRPr>
          </a:p>
          <a:p>
            <a:pPr lvl="1"/>
            <a:r>
              <a:rPr lang="en-US"/>
              <a:t>Read ‘Information’ tabs (light green)</a:t>
            </a:r>
            <a:endParaRPr lang="en-US"/>
          </a:p>
          <a:p>
            <a:pPr lvl="1"/>
            <a:r>
              <a:rPr lang="en-US"/>
              <a:t>Averaged PETs are used for obtaining a global TAC to understand if individual scans have any problems (such as early termination, scan breaks) </a:t>
            </a:r>
            <a:endParaRPr lang="en-US"/>
          </a:p>
          <a:p>
            <a:pPr lvl="2"/>
            <a:r>
              <a:rPr lang="en-US"/>
              <a:t>Available options are convenient for this purpose which may need to cope with different durations of scans </a:t>
            </a:r>
            <a:endParaRPr lang="en-US"/>
          </a:p>
          <a:p>
            <a:pPr lvl="2"/>
            <a:r>
              <a:rPr lang="en-US"/>
              <a:t>For example, L23 will use 30-45 min frames if the scan terminated prematurely at 45 min instead of the planned 90 min</a:t>
            </a:r>
            <a:endParaRPr lang="en-US"/>
          </a:p>
          <a:p>
            <a:pPr lvl="2"/>
            <a:r>
              <a:rPr lang="en-US"/>
              <a:t>Note that ‘sum’ is a good option as well </a:t>
            </a:r>
            <a:endParaRPr lang="en-US"/>
          </a:p>
          <a:p>
            <a:pPr lvl="1"/>
            <a:r>
              <a:rPr lang="en-US"/>
              <a:t>The local IDAE manager needs to set the last two sections (reconstruction &amp; cropping) in the local setting file (dxetc4xxx.m)</a:t>
            </a:r>
            <a:endParaRPr lang="en-US">
              <a:solidFill>
                <a:schemeClr val="bg1"/>
              </a:solidFill>
            </a:endParaRPr>
          </a:p>
          <a:p>
            <a:pPr>
              <a:spcBef>
                <a:spcPts val="600"/>
              </a:spcBef>
            </a:pPr>
            <a:r>
              <a:rPr lang="en-US">
                <a:solidFill>
                  <a:schemeClr val="bg1"/>
                </a:solidFill>
              </a:rPr>
              <a:t>Then, Level 1 Window</a:t>
            </a:r>
            <a:r>
              <a:rPr lang="en-US"/>
              <a:t> (L1W) will pop up. Users are ready to start </a:t>
            </a:r>
            <a:r>
              <a:rPr lang="en-US">
                <a:solidFill>
                  <a:schemeClr val="bg1"/>
                </a:solidFill>
              </a:rPr>
              <a:t>the analyses. </a:t>
            </a:r>
            <a:endParaRPr lang="en-US">
              <a:solidFill>
                <a:schemeClr val="bg1"/>
              </a:solidFill>
            </a:endParaRPr>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strike="sngStrike">
                <a:solidFill>
                  <a:schemeClr val="accent1">
                    <a:lumMod val="75000"/>
                  </a:schemeClr>
                </a:solidFill>
              </a:rPr>
              <a:t>Completing Stage 1 Packages</a:t>
            </a:r>
            <a:endParaRPr lang="en-US" b="1" strike="sngStrike">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Just 7 clicks to the completion of a Stage-1 package:</a:t>
            </a:r>
            <a:endParaRPr lang="en-US">
              <a:solidFill>
                <a:schemeClr val="bg1"/>
              </a:solidFill>
            </a:endParaRPr>
          </a:p>
          <a:p>
            <a:pPr lvl="1"/>
            <a:r>
              <a:rPr lang="en-US">
                <a:solidFill>
                  <a:schemeClr val="bg1"/>
                </a:solidFill>
              </a:rPr>
              <a:t>Select ‘prepMPfsx’, the only Stage-1 package in this release and hit ‘Done’ </a:t>
            </a:r>
            <a:endParaRPr lang="en-US">
              <a:solidFill>
                <a:schemeClr val="bg1"/>
              </a:solidFill>
            </a:endParaRPr>
          </a:p>
          <a:p>
            <a:pPr lvl="1"/>
            <a:r>
              <a:rPr lang="en-US">
                <a:solidFill>
                  <a:schemeClr val="bg1"/>
                </a:solidFill>
              </a:rPr>
              <a:t>Select recommended parameters in the next module (right panel) and hit ‘Done’</a:t>
            </a:r>
            <a:endParaRPr lang="en-US">
              <a:solidFill>
                <a:schemeClr val="bg1"/>
              </a:solidFill>
            </a:endParaRPr>
          </a:p>
          <a:p>
            <a:pPr lvl="2"/>
            <a:r>
              <a:rPr lang="en-US"/>
              <a:t>Read ‘Information’ tabs (light green)</a:t>
            </a:r>
            <a:endParaRPr lang="en-US"/>
          </a:p>
          <a:p>
            <a:pPr lvl="2"/>
            <a:r>
              <a:rPr lang="en-US"/>
              <a:t>Averaged PET is primarily used for cropping PET in Stage-1 (not so critical)</a:t>
            </a:r>
            <a:endParaRPr lang="en-US">
              <a:solidFill>
                <a:schemeClr val="bg1"/>
              </a:solidFill>
            </a:endParaRPr>
          </a:p>
          <a:p>
            <a:pPr lvl="1"/>
            <a:r>
              <a:rPr lang="en-US">
                <a:solidFill>
                  <a:schemeClr val="bg1"/>
                </a:solidFill>
              </a:rPr>
              <a:t>Then Level 1 Window</a:t>
            </a:r>
            <a:r>
              <a:rPr lang="en-US"/>
              <a:t> will pop up (</a:t>
            </a:r>
            <a:r>
              <a:rPr lang="en-US">
                <a:solidFill>
                  <a:schemeClr val="bg1"/>
                </a:solidFill>
              </a:rPr>
              <a:t>left bottom). You are set to start the analysis. </a:t>
            </a:r>
            <a:endParaRPr lang="en-US">
              <a:solidFill>
                <a:schemeClr val="bg1"/>
              </a:solidFill>
            </a:endParaRPr>
          </a:p>
          <a:p>
            <a:pPr marL="398780" lvl="2" indent="0">
              <a:buNone/>
            </a:pPr>
            <a:endParaRPr lang="en-US">
              <a:solidFill>
                <a:schemeClr val="bg1"/>
              </a:solidFill>
            </a:endParaRPr>
          </a:p>
          <a:p>
            <a:pPr lvl="2"/>
            <a:endParaRPr lang="en-US">
              <a:solidFill>
                <a:schemeClr val="bg1"/>
              </a:solidFill>
            </a:endParaRPr>
          </a:p>
        </p:txBody>
      </p:sp>
      <p:grpSp>
        <p:nvGrpSpPr>
          <p:cNvPr id="4" name="Group 3"/>
          <p:cNvGrpSpPr/>
          <p:nvPr/>
        </p:nvGrpSpPr>
        <p:grpSpPr>
          <a:xfrm>
            <a:off x="517276" y="2761762"/>
            <a:ext cx="8109449" cy="3811429"/>
            <a:chOff x="517276" y="2870621"/>
            <a:chExt cx="8109449" cy="3811429"/>
          </a:xfrm>
        </p:grpSpPr>
        <p:grpSp>
          <p:nvGrpSpPr>
            <p:cNvPr id="13" name="Group 12"/>
            <p:cNvGrpSpPr/>
            <p:nvPr/>
          </p:nvGrpSpPr>
          <p:grpSpPr>
            <a:xfrm>
              <a:off x="517276" y="2870621"/>
              <a:ext cx="8109449" cy="3811429"/>
              <a:chOff x="246286" y="2669233"/>
              <a:chExt cx="8109449" cy="3811429"/>
            </a:xfrm>
          </p:grpSpPr>
          <p:pic>
            <p:nvPicPr>
              <p:cNvPr id="9" name="Picture 8"/>
              <p:cNvPicPr>
                <a:picLocks noChangeAspect="1"/>
              </p:cNvPicPr>
              <p:nvPr/>
            </p:nvPicPr>
            <p:blipFill>
              <a:blip r:embed="rId1"/>
              <a:stretch>
                <a:fillRect/>
              </a:stretch>
            </p:blipFill>
            <p:spPr>
              <a:xfrm>
                <a:off x="4887164" y="2669233"/>
                <a:ext cx="3468571" cy="3811429"/>
              </a:xfrm>
              <a:prstGeom prst="rect">
                <a:avLst/>
              </a:prstGeom>
            </p:spPr>
          </p:pic>
          <p:grpSp>
            <p:nvGrpSpPr>
              <p:cNvPr id="12" name="Group 11"/>
              <p:cNvGrpSpPr/>
              <p:nvPr/>
            </p:nvGrpSpPr>
            <p:grpSpPr>
              <a:xfrm>
                <a:off x="246286" y="2908792"/>
                <a:ext cx="4325714" cy="3332310"/>
                <a:chOff x="246286" y="2886947"/>
                <a:chExt cx="4325714" cy="3332310"/>
              </a:xfrm>
            </p:grpSpPr>
            <p:pic>
              <p:nvPicPr>
                <p:cNvPr id="6" name="Picture 5"/>
                <p:cNvPicPr>
                  <a:picLocks noChangeAspect="1"/>
                </p:cNvPicPr>
                <p:nvPr/>
              </p:nvPicPr>
              <p:blipFill>
                <a:blip r:embed="rId2"/>
                <a:stretch>
                  <a:fillRect/>
                </a:stretch>
              </p:blipFill>
              <p:spPr>
                <a:xfrm>
                  <a:off x="246286" y="2886947"/>
                  <a:ext cx="4325714" cy="1845714"/>
                </a:xfrm>
                <a:prstGeom prst="rect">
                  <a:avLst/>
                </a:prstGeom>
              </p:spPr>
            </p:pic>
            <p:pic>
              <p:nvPicPr>
                <p:cNvPr id="11" name="Picture 10"/>
                <p:cNvPicPr>
                  <a:picLocks noChangeAspect="1"/>
                </p:cNvPicPr>
                <p:nvPr/>
              </p:nvPicPr>
              <p:blipFill>
                <a:blip r:embed="rId3"/>
                <a:stretch>
                  <a:fillRect/>
                </a:stretch>
              </p:blipFill>
              <p:spPr>
                <a:xfrm>
                  <a:off x="674857" y="5087829"/>
                  <a:ext cx="3468571" cy="1131428"/>
                </a:xfrm>
                <a:prstGeom prst="rect">
                  <a:avLst/>
                </a:prstGeom>
              </p:spPr>
            </p:pic>
          </p:grpSp>
        </p:grpSp>
        <p:cxnSp>
          <p:nvCxnSpPr>
            <p:cNvPr id="15" name="Straight Arrow Connector 14"/>
            <p:cNvCxnSpPr>
              <a:stCxn id="6" idx="3"/>
            </p:cNvCxnSpPr>
            <p:nvPr/>
          </p:nvCxnSpPr>
          <p:spPr>
            <a:xfrm flipV="1">
              <a:off x="4842990" y="4027714"/>
              <a:ext cx="315164" cy="5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p:cNvCxnSpPr>
            <p:nvPr/>
          </p:nvCxnSpPr>
          <p:spPr>
            <a:xfrm>
              <a:off x="4414418" y="5876776"/>
              <a:ext cx="743736" cy="695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Outlines of ‘</a:t>
            </a:r>
            <a:r>
              <a:rPr lang="en-US" err="1"/>
              <a:t>prepMPfsx</a:t>
            </a:r>
            <a:r>
              <a:rPr lang="en-US"/>
              <a:t>’</a:t>
            </a:r>
            <a:endParaRPr lang="en-US"/>
          </a:p>
        </p:txBody>
      </p:sp>
      <p:sp>
        <p:nvSpPr>
          <p:cNvPr id="3" name="Content Placeholder 2"/>
          <p:cNvSpPr>
            <a:spLocks noGrp="1"/>
          </p:cNvSpPr>
          <p:nvPr>
            <p:ph idx="1"/>
          </p:nvPr>
        </p:nvSpPr>
        <p:spPr>
          <a:xfrm>
            <a:off x="628650" y="950976"/>
            <a:ext cx="7886700" cy="4764024"/>
          </a:xfrm>
        </p:spPr>
        <p:txBody>
          <a:bodyPr>
            <a:normAutofit/>
          </a:bodyPr>
          <a:lstStyle/>
          <a:p>
            <a:pPr marL="0" indent="0">
              <a:buNone/>
            </a:pPr>
            <a:r>
              <a:rPr lang="en-US"/>
              <a:t>Three analysis blocks in </a:t>
            </a:r>
            <a:r>
              <a:rPr lang="en-US" err="1"/>
              <a:t>prepMPfsx</a:t>
            </a:r>
            <a:endParaRPr lang="en-US"/>
          </a:p>
          <a:p>
            <a:r>
              <a:rPr lang="en-US"/>
              <a:t>Automated parcellation of brain regions using the Freesurfer software* for (block name: IDAE4MRI). Major steps include:</a:t>
            </a:r>
            <a:endParaRPr lang="en-US"/>
          </a:p>
          <a:p>
            <a:pPr lvl="1"/>
            <a:r>
              <a:rPr lang="en-US"/>
              <a:t>Generation of scripts for running Freesurfer outside IDAE (to avoid stalling MATLAB)</a:t>
            </a:r>
            <a:endParaRPr lang="en-US"/>
          </a:p>
          <a:p>
            <a:pPr lvl="1"/>
            <a:r>
              <a:rPr lang="en-US"/>
              <a:t>Visual confirmation of the outputs using outlines of gray matter regions</a:t>
            </a:r>
            <a:endParaRPr lang="en-US"/>
          </a:p>
          <a:p>
            <a:pPr lvl="2"/>
            <a:r>
              <a:rPr lang="en-US"/>
              <a:t>Manual correction of insufficiencies, if any (optional)</a:t>
            </a:r>
            <a:endParaRPr lang="en-US"/>
          </a:p>
          <a:p>
            <a:pPr marL="342900" lvl="2" indent="0">
              <a:buNone/>
            </a:pPr>
            <a:r>
              <a:rPr lang="en-US"/>
              <a:t>*Available at: </a:t>
            </a:r>
            <a:r>
              <a:rPr lang="en-US">
                <a:hlinkClick r:id="rId1"/>
              </a:rPr>
              <a:t>https://surfer.nmr.mgh.harvard.edu/fswiki/FreeSurferWiki</a:t>
            </a:r>
            <a:endParaRPr lang="en-US"/>
          </a:p>
          <a:p>
            <a:r>
              <a:rPr lang="en-US"/>
              <a:t>VOI-related operations (IDAE4VOIs) </a:t>
            </a:r>
            <a:r>
              <a:rPr lang="en-US" sz="1400"/>
              <a:t>(VOI = volume of interest)</a:t>
            </a:r>
            <a:r>
              <a:rPr lang="en-US"/>
              <a:t>:</a:t>
            </a:r>
            <a:endParaRPr lang="en-US"/>
          </a:p>
          <a:p>
            <a:pPr lvl="1"/>
            <a:r>
              <a:rPr lang="en-US"/>
              <a:t>Selection of VOIs to refine (to focus) and reference regions</a:t>
            </a:r>
            <a:endParaRPr lang="en-US"/>
          </a:p>
          <a:p>
            <a:pPr lvl="1"/>
            <a:r>
              <a:rPr lang="en-US"/>
              <a:t>Manual refinement of above-mentioned (and added non-</a:t>
            </a:r>
            <a:r>
              <a:rPr lang="en-US" err="1"/>
              <a:t>Freesuefer</a:t>
            </a:r>
            <a:r>
              <a:rPr lang="en-US"/>
              <a:t>) VOIs</a:t>
            </a:r>
            <a:endParaRPr lang="en-US"/>
          </a:p>
          <a:p>
            <a:r>
              <a:rPr lang="en-US"/>
              <a:t>PET-related operations (IDAE4PET):</a:t>
            </a:r>
            <a:endParaRPr lang="en-US"/>
          </a:p>
          <a:p>
            <a:pPr lvl="1"/>
            <a:r>
              <a:rPr lang="en-US"/>
              <a:t>Cropping of PET frames around the brain with margins, if selected.</a:t>
            </a:r>
            <a:endParaRPr lang="en-US"/>
          </a:p>
          <a:p>
            <a:pPr lvl="1"/>
            <a:r>
              <a:rPr lang="en-US"/>
              <a:t>Initial coregistration of averaged PET to the Freesurfer-derived MRI</a:t>
            </a:r>
            <a:endParaRPr lang="en-US"/>
          </a:p>
          <a:p>
            <a:pPr lvl="2"/>
            <a:r>
              <a:rPr lang="en-US"/>
              <a:t>Visual evaluation/correction, if needed of the coregistration</a:t>
            </a:r>
            <a:endParaRPr lang="en-US"/>
          </a:p>
          <a:p>
            <a:pPr lvl="2"/>
            <a:r>
              <a:rPr lang="en-US"/>
              <a:t>Visual evaluation of head motion </a:t>
            </a:r>
            <a:endParaRPr lang="en-US"/>
          </a:p>
        </p:txBody>
      </p:sp>
      <p:grpSp>
        <p:nvGrpSpPr>
          <p:cNvPr id="8" name="Group 7"/>
          <p:cNvGrpSpPr/>
          <p:nvPr/>
        </p:nvGrpSpPr>
        <p:grpSpPr>
          <a:xfrm>
            <a:off x="6090560" y="4909458"/>
            <a:ext cx="2833017" cy="1831875"/>
            <a:chOff x="5987143" y="4893129"/>
            <a:chExt cx="2833017" cy="1831875"/>
          </a:xfrm>
        </p:grpSpPr>
        <p:pic>
          <p:nvPicPr>
            <p:cNvPr id="6" name="Picture 5"/>
            <p:cNvPicPr>
              <a:picLocks noChangeAspect="1"/>
            </p:cNvPicPr>
            <p:nvPr/>
          </p:nvPicPr>
          <p:blipFill>
            <a:blip r:embed="rId2"/>
            <a:stretch>
              <a:fillRect/>
            </a:stretch>
          </p:blipFill>
          <p:spPr>
            <a:xfrm>
              <a:off x="6076960" y="4961028"/>
              <a:ext cx="2743200" cy="1763976"/>
            </a:xfrm>
            <a:prstGeom prst="rect">
              <a:avLst/>
            </a:prstGeom>
          </p:spPr>
        </p:pic>
        <p:sp>
          <p:nvSpPr>
            <p:cNvPr id="7" name="Rectangle 6"/>
            <p:cNvSpPr/>
            <p:nvPr/>
          </p:nvSpPr>
          <p:spPr>
            <a:xfrm>
              <a:off x="5987143" y="4893129"/>
              <a:ext cx="1355271" cy="484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Generate scripts to run Freesurfer (FS)</a:t>
            </a:r>
            <a:endParaRPr lang="en-US"/>
          </a:p>
        </p:txBody>
      </p:sp>
      <p:pic>
        <p:nvPicPr>
          <p:cNvPr id="5" name="Content Placeholder 4"/>
          <p:cNvPicPr>
            <a:picLocks noGrp="1" noChangeAspect="1"/>
          </p:cNvPicPr>
          <p:nvPr>
            <p:ph sz="half" idx="1"/>
          </p:nvPr>
        </p:nvPicPr>
        <p:blipFill>
          <a:blip r:embed="rId1"/>
          <a:stretch>
            <a:fillRect/>
          </a:stretch>
        </p:blipFill>
        <p:spPr>
          <a:xfrm>
            <a:off x="628650" y="1271451"/>
            <a:ext cx="3886200" cy="4751661"/>
          </a:xfrm>
          <a:prstGeom prst="rect">
            <a:avLst/>
          </a:prstGeom>
        </p:spPr>
      </p:pic>
      <p:sp>
        <p:nvSpPr>
          <p:cNvPr id="4" name="Content Placeholder 3"/>
          <p:cNvSpPr>
            <a:spLocks noGrp="1"/>
          </p:cNvSpPr>
          <p:nvPr>
            <p:ph sz="half" idx="2"/>
          </p:nvPr>
        </p:nvSpPr>
        <p:spPr/>
        <p:txBody>
          <a:bodyPr/>
          <a:lstStyle/>
          <a:p>
            <a:pPr marL="0" indent="0">
              <a:buNone/>
            </a:pPr>
            <a:r>
              <a:rPr lang="en-US" sz="1600"/>
              <a:t>General sequences of performing analyses apply here as well:</a:t>
            </a:r>
            <a:endParaRPr lang="en-US" sz="1600"/>
          </a:p>
          <a:p>
            <a:r>
              <a:rPr lang="en-US"/>
              <a:t>Visit the subject-analysis block with the lowest complete percentage in L1W</a:t>
            </a:r>
            <a:endParaRPr lang="en-US"/>
          </a:p>
          <a:p>
            <a:r>
              <a:rPr lang="en-US"/>
              <a:t>Visit the first interactive (=</a:t>
            </a:r>
            <a:r>
              <a:rPr lang="en-US" err="1"/>
              <a:t>i</a:t>
            </a:r>
            <a:r>
              <a:rPr lang="en-US"/>
              <a:t>; darker green) or quality control (=c; lighter green) processes that displays ‘r’ (=ready) </a:t>
            </a:r>
            <a:endParaRPr lang="en-US"/>
          </a:p>
          <a:p>
            <a:pPr lvl="1"/>
            <a:r>
              <a:rPr lang="en-US"/>
              <a:t>The application opens with files selected</a:t>
            </a:r>
            <a:endParaRPr lang="en-US"/>
          </a:p>
          <a:p>
            <a:pPr lvl="1"/>
            <a:r>
              <a:rPr lang="en-US"/>
              <a:t>In this  step, the command line to submit to your Linux machine (</a:t>
            </a:r>
            <a:r>
              <a:rPr lang="en-US">
                <a:solidFill>
                  <a:schemeClr val="accent2"/>
                </a:solidFill>
              </a:rPr>
              <a:t>→</a:t>
            </a:r>
            <a:r>
              <a:rPr lang="en-US"/>
              <a:t>) will be displayed on MATLAB command line (bottom row). Just copy and paste/submit it. </a:t>
            </a:r>
            <a:endParaRPr lang="en-US"/>
          </a:p>
          <a:p>
            <a:pPr lvl="1"/>
            <a:r>
              <a:rPr lang="en-US"/>
              <a:t>Up to 3 MRIs were submitted at one time</a:t>
            </a:r>
            <a:endParaRPr lang="en-US"/>
          </a:p>
          <a:p>
            <a:pPr marL="0" indent="0">
              <a:buNone/>
            </a:pPr>
            <a:r>
              <a:rPr lang="en-US"/>
              <a:t>[Some technical notes]</a:t>
            </a:r>
            <a:endParaRPr lang="en-US"/>
          </a:p>
          <a:p>
            <a:r>
              <a:rPr lang="en-US"/>
              <a:t>information on the access to Freesurfer, etc. is defined in your local adaptor file.</a:t>
            </a:r>
            <a:endParaRPr lang="en-US"/>
          </a:p>
          <a:p>
            <a:r>
              <a:rPr lang="en-US"/>
              <a:t>IDAE chose to run Freesurfer outside IDAE to avoid stalling MATLAB while execution of Freesurfer (~6 hours per MRI)</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cxnSp>
        <p:nvCxnSpPr>
          <p:cNvPr id="10" name="Straight Arrow Connector 9"/>
          <p:cNvCxnSpPr/>
          <p:nvPr/>
        </p:nvCxnSpPr>
        <p:spPr>
          <a:xfrm>
            <a:off x="506185" y="5889172"/>
            <a:ext cx="28847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ACPC Points</a:t>
            </a:r>
            <a:endParaRPr lang="en-US"/>
          </a:p>
        </p:txBody>
      </p:sp>
      <p:pic>
        <p:nvPicPr>
          <p:cNvPr id="6" name="Content Placeholder 5"/>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Assume that the Freesurfer script was submitted yesterday, and the user revisited the project/package</a:t>
            </a:r>
            <a:endParaRPr lang="en-US"/>
          </a:p>
          <a:p>
            <a:pPr lvl="1"/>
            <a:r>
              <a:rPr lang="en-US"/>
              <a:t>The percent completion statuses increased on GUIs under IDAE4MRI. </a:t>
            </a:r>
            <a:endParaRPr lang="en-US"/>
          </a:p>
          <a:p>
            <a:pPr lvl="1"/>
            <a:r>
              <a:rPr lang="en-US"/>
              <a:t>So, highlight subject GUIs (now deep blue) and hit the ‘Perform’ GUI in L1W to perform available automatic processes (= ‘a’ in L2W)</a:t>
            </a:r>
            <a:endParaRPr lang="en-US"/>
          </a:p>
          <a:p>
            <a:pPr lvl="1"/>
            <a:r>
              <a:rPr lang="en-US"/>
              <a:t>Completion statuses increased on the first subject (15 to 23%) but not for the second subject [i.e., Freesurfer not completed yet].</a:t>
            </a:r>
            <a:endParaRPr lang="en-US"/>
          </a:p>
          <a:p>
            <a:pPr lvl="1"/>
            <a:r>
              <a:rPr lang="en-US"/>
              <a:t>Open L2W (middle then bottom panels)</a:t>
            </a:r>
            <a:endParaRPr lang="en-US"/>
          </a:p>
          <a:p>
            <a:pPr lvl="1"/>
            <a:r>
              <a:rPr lang="en-US"/>
              <a:t>Look for the first dark or light green GUI with ‘r’ (=ready) which is ‘define APCP points on FS-derived MRI’ (right column) in this example</a:t>
            </a:r>
            <a:endParaRPr lang="en-US"/>
          </a:p>
          <a:p>
            <a:pPr lvl="1"/>
            <a:r>
              <a:rPr lang="en-US"/>
              <a:t>Hit the ‘r’ GUI to open the application, </a:t>
            </a:r>
            <a:r>
              <a:rPr lang="en-US" err="1"/>
              <a:t>VOILand</a:t>
            </a:r>
            <a:r>
              <a:rPr lang="en-US"/>
              <a:t> with files selected (next slide).</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97281"/>
            <a:ext cx="7886700" cy="5622747"/>
          </a:xfrm>
        </p:spPr>
        <p:txBody>
          <a:bodyPr>
            <a:normAutofit fontScale="92500" lnSpcReduction="10000"/>
          </a:bodyPr>
          <a:lstStyle/>
          <a:p>
            <a:r>
              <a:rPr lang="en-US">
                <a:solidFill>
                  <a:schemeClr val="bg1"/>
                </a:solidFill>
              </a:rPr>
              <a:t>The integrative data analysis environment (IDAE) is a comprehensive data analysis system for brain research using PET (and MRI):</a:t>
            </a:r>
            <a:endParaRPr lang="en-US">
              <a:solidFill>
                <a:schemeClr val="bg1"/>
              </a:solidFill>
            </a:endParaRPr>
          </a:p>
          <a:p>
            <a:pPr lvl="1"/>
            <a:r>
              <a:rPr lang="en-US">
                <a:solidFill>
                  <a:schemeClr val="bg1"/>
                </a:solidFill>
              </a:rPr>
              <a:t>Users can generate &amp; manage (customize) analysis packages (a.k.a., pipelines), carry out the analyses, and summarize the results, all </a:t>
            </a:r>
            <a:r>
              <a:rPr lang="en-US">
                <a:solidFill>
                  <a:srgbClr val="FFC000"/>
                </a:solidFill>
              </a:rPr>
              <a:t>via GUI and clickable, organized menus alone</a:t>
            </a:r>
            <a:r>
              <a:rPr lang="en-US">
                <a:solidFill>
                  <a:schemeClr val="bg1"/>
                </a:solidFill>
              </a:rPr>
              <a:t> (minimal editing).</a:t>
            </a:r>
            <a:endParaRPr lang="en-US">
              <a:solidFill>
                <a:schemeClr val="bg1"/>
              </a:solidFill>
            </a:endParaRPr>
          </a:p>
          <a:p>
            <a:pPr lvl="2"/>
            <a:r>
              <a:rPr lang="en-US">
                <a:solidFill>
                  <a:schemeClr val="bg1"/>
                </a:solidFill>
              </a:rPr>
              <a:t>IDAE is primarily intended to aid non-technical researchers such as neurologists, psychiatrists, and neuroscientists to perform PET data analyses, and thus presents the user with a step-wise procedure</a:t>
            </a:r>
            <a:endParaRPr lang="en-US">
              <a:solidFill>
                <a:schemeClr val="bg1"/>
              </a:solidFill>
            </a:endParaRPr>
          </a:p>
          <a:p>
            <a:pPr lvl="1"/>
            <a:r>
              <a:rPr lang="en-US">
                <a:solidFill>
                  <a:schemeClr val="bg1"/>
                </a:solidFill>
              </a:rPr>
              <a:t>IDAE is project oriented: Analysis packages interact with the study’s database to perform analyses on groups of subjects, which made result-summary functions possible</a:t>
            </a:r>
            <a:endParaRPr lang="en-US">
              <a:solidFill>
                <a:schemeClr val="bg1"/>
              </a:solidFill>
            </a:endParaRPr>
          </a:p>
          <a:p>
            <a:pPr lvl="2"/>
            <a:r>
              <a:rPr lang="en-US">
                <a:solidFill>
                  <a:schemeClr val="bg1"/>
                </a:solidFill>
              </a:rPr>
              <a:t>A ‘study’ (a.k.a. ‘project’) refers to studying groups of subjects to address scientific hypotheses</a:t>
            </a:r>
            <a:endParaRPr lang="en-US">
              <a:solidFill>
                <a:schemeClr val="bg1"/>
              </a:solidFill>
            </a:endParaRPr>
          </a:p>
          <a:p>
            <a:pPr lvl="2"/>
            <a:r>
              <a:rPr lang="en-US">
                <a:solidFill>
                  <a:schemeClr val="bg1"/>
                </a:solidFill>
              </a:rPr>
              <a:t>Final products from IDAE for a study will be tables and figures for publications</a:t>
            </a:r>
            <a:endParaRPr lang="en-US">
              <a:solidFill>
                <a:schemeClr val="bg1"/>
              </a:solidFill>
            </a:endParaRPr>
          </a:p>
          <a:p>
            <a:pPr lvl="1"/>
            <a:r>
              <a:rPr lang="en-US">
                <a:solidFill>
                  <a:schemeClr val="bg1"/>
                </a:solidFill>
              </a:rPr>
              <a:t>IDEA’s modular programming makes it easy to for technical scientists to incorporate free-ware or their own codes to analysis package bases</a:t>
            </a:r>
            <a:endParaRPr lang="en-US">
              <a:solidFill>
                <a:schemeClr val="bg1"/>
              </a:solidFill>
            </a:endParaRPr>
          </a:p>
          <a:p>
            <a:pPr lvl="1"/>
            <a:r>
              <a:rPr lang="en-US"/>
              <a:t>IDAE is built upon MATLAB (thus, independent to operating systems)</a:t>
            </a:r>
            <a:endParaRPr lang="en-US">
              <a:solidFill>
                <a:schemeClr val="bg1"/>
              </a:solidFill>
            </a:endParaRPr>
          </a:p>
          <a:p>
            <a:r>
              <a:rPr lang="en-US">
                <a:solidFill>
                  <a:schemeClr val="bg1"/>
                </a:solidFill>
              </a:rPr>
              <a:t>Analyses are carried out as outlined in the Flowchart (next slide)</a:t>
            </a:r>
            <a:endParaRPr lang="en-US">
              <a:solidFill>
                <a:schemeClr val="bg1"/>
              </a:solidFill>
            </a:endParaRPr>
          </a:p>
          <a:p>
            <a:pPr lvl="1"/>
            <a:r>
              <a:rPr lang="en-US">
                <a:solidFill>
                  <a:schemeClr val="bg1"/>
                </a:solidFill>
              </a:rPr>
              <a:t>Users select / customize IDAE-supplied analysis package bases as needed for a study using GUIs alone</a:t>
            </a:r>
            <a:endParaRPr lang="en-US">
              <a:solidFill>
                <a:schemeClr val="bg1"/>
              </a:solidFill>
            </a:endParaRPr>
          </a:p>
          <a:p>
            <a:pPr lvl="2"/>
            <a:r>
              <a:rPr lang="en-US">
                <a:solidFill>
                  <a:schemeClr val="bg1"/>
                </a:solidFill>
              </a:rPr>
              <a:t>Stage 1 packages deal with preparation of PET, MRI, and VOIs (volumes of interest)</a:t>
            </a:r>
            <a:endParaRPr lang="en-US">
              <a:solidFill>
                <a:schemeClr val="bg1"/>
              </a:solidFill>
            </a:endParaRPr>
          </a:p>
          <a:p>
            <a:pPr marL="685800" lvl="3" indent="-168275"/>
            <a:r>
              <a:rPr lang="en-US" sz="1300">
                <a:solidFill>
                  <a:schemeClr val="bg1"/>
                </a:solidFill>
              </a:rPr>
              <a:t>Each study typically has a few Stage 1 packages</a:t>
            </a:r>
            <a:endParaRPr lang="en-US" sz="1300">
              <a:solidFill>
                <a:schemeClr val="bg1"/>
              </a:solidFill>
            </a:endParaRPr>
          </a:p>
          <a:p>
            <a:pPr lvl="2"/>
            <a:r>
              <a:rPr lang="en-US">
                <a:solidFill>
                  <a:schemeClr val="bg1"/>
                </a:solidFill>
              </a:rPr>
              <a:t>Stage 2 packages deal with everything else. a few/several </a:t>
            </a:r>
            <a:r>
              <a:rPr lang="en-US"/>
              <a:t>Stage-2 packages per Stage-1 package</a:t>
            </a:r>
            <a:endParaRPr lang="en-US">
              <a:solidFill>
                <a:schemeClr val="bg1"/>
              </a:solidFill>
            </a:endParaRPr>
          </a:p>
          <a:p>
            <a:pPr lvl="1"/>
            <a:r>
              <a:rPr lang="en-US">
                <a:solidFill>
                  <a:schemeClr val="bg1"/>
                </a:solidFill>
              </a:rPr>
              <a:t>Users prepare / update a database file (one per study) using GUI-based modules.</a:t>
            </a:r>
            <a:endParaRPr lang="en-US">
              <a:solidFill>
                <a:schemeClr val="bg1"/>
              </a:solidFill>
            </a:endParaRPr>
          </a:p>
          <a:p>
            <a:pPr lvl="2"/>
            <a:r>
              <a:rPr lang="en-US">
                <a:solidFill>
                  <a:schemeClr val="bg1"/>
                </a:solidFill>
              </a:rPr>
              <a:t>The database interacts with user-managed packages when carrying out the analyses.</a:t>
            </a:r>
            <a:endParaRPr lang="en-US">
              <a:solidFill>
                <a:schemeClr val="bg1"/>
              </a:solidFill>
            </a:endParaRPr>
          </a:p>
          <a:p>
            <a:pPr lvl="1"/>
            <a:r>
              <a:rPr lang="en-US">
                <a:solidFill>
                  <a:schemeClr val="bg1"/>
                </a:solidFill>
              </a:rPr>
              <a:t>Users can summarize the results (tables &amp; figures) and perform statistics via GUIs alone</a:t>
            </a:r>
            <a:endParaRPr lang="en-US">
              <a:solidFill>
                <a:schemeClr val="bg1"/>
              </a:solidFill>
            </a:endParaRPr>
          </a:p>
          <a:p>
            <a:pPr lvl="1"/>
            <a:r>
              <a:rPr lang="en-US">
                <a:solidFill>
                  <a:schemeClr val="bg1"/>
                </a:solidFill>
              </a:rPr>
              <a:t>Local managers are required to loca</a:t>
            </a:r>
            <a:r>
              <a:rPr lang="en-US"/>
              <a:t>l </a:t>
            </a:r>
            <a:r>
              <a:rPr lang="en-US">
                <a:solidFill>
                  <a:schemeClr val="bg1"/>
                </a:solidFill>
              </a:rPr>
              <a:t>adaptor codes</a:t>
            </a:r>
            <a:r>
              <a:rPr lang="en-US"/>
              <a:t> using a template t</a:t>
            </a:r>
            <a:r>
              <a:rPr lang="en-US">
                <a:solidFill>
                  <a:schemeClr val="bg1"/>
                </a:solidFill>
              </a:rPr>
              <a:t>o cope with </a:t>
            </a:r>
            <a:r>
              <a:rPr lang="en-US"/>
              <a:t>site-</a:t>
            </a:r>
            <a:r>
              <a:rPr lang="en-US">
                <a:solidFill>
                  <a:schemeClr val="bg1"/>
                </a:solidFill>
              </a:rPr>
              <a:t>specific data archive conventions (paths) and other settings.</a:t>
            </a:r>
            <a:endParaRPr lang="en-US">
              <a:solidFill>
                <a:schemeClr val="bg1"/>
              </a:solidFill>
            </a:endParaRPr>
          </a:p>
          <a:p>
            <a:pPr marL="228600" lvl="1" indent="0">
              <a:buNone/>
            </a:pPr>
            <a:endParaRPr lang="en-US">
              <a:solidFill>
                <a:schemeClr val="bg1"/>
              </a:solidFill>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Introduction to IDAE</a:t>
            </a:r>
            <a:endParaRPr lang="en-US" b="1">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ACPC Points</a:t>
            </a:r>
            <a:endParaRPr lang="en-US"/>
          </a:p>
        </p:txBody>
      </p:sp>
      <p:sp>
        <p:nvSpPr>
          <p:cNvPr id="4" name="Content Placeholder 3"/>
          <p:cNvSpPr>
            <a:spLocks noGrp="1"/>
          </p:cNvSpPr>
          <p:nvPr>
            <p:ph sz="half" idx="2"/>
          </p:nvPr>
        </p:nvSpPr>
        <p:spPr>
          <a:xfrm>
            <a:off x="4629150" y="1041012"/>
            <a:ext cx="3886200" cy="5588388"/>
          </a:xfrm>
        </p:spPr>
        <p:txBody>
          <a:bodyPr>
            <a:normAutofit lnSpcReduction="10000"/>
          </a:bodyPr>
          <a:lstStyle/>
          <a:p>
            <a:r>
              <a:rPr lang="en-US"/>
              <a:t>Define the anterior and posterior commissure points (AC and PC) on the MRI</a:t>
            </a:r>
            <a:endParaRPr lang="en-US"/>
          </a:p>
          <a:p>
            <a:pPr lvl="1"/>
            <a:r>
              <a:rPr lang="en-US"/>
              <a:t>To be consistent with SPM12 which assumes the AC as the origin of the image coordinate system</a:t>
            </a:r>
            <a:endParaRPr lang="en-US"/>
          </a:p>
          <a:p>
            <a:r>
              <a:rPr lang="en-US"/>
              <a:t>Procedures: </a:t>
            </a:r>
            <a:endParaRPr lang="en-US"/>
          </a:p>
          <a:p>
            <a:pPr lvl="1"/>
            <a:r>
              <a:rPr lang="en-US"/>
              <a:t>Navigate images to display the AC point in all orthogonal images (middle panel)</a:t>
            </a:r>
            <a:endParaRPr lang="en-US"/>
          </a:p>
          <a:p>
            <a:pPr lvl="2"/>
            <a:r>
              <a:rPr lang="en-US"/>
              <a:t>Image navigation: Hit u/n keys (for up/down in axial direction), </a:t>
            </a:r>
            <a:r>
              <a:rPr lang="en-US" err="1"/>
              <a:t>i</a:t>
            </a:r>
            <a:r>
              <a:rPr lang="en-US"/>
              <a:t>/m keys (towards the inion/nasion, but m), &lt;/&gt; keys (towards your left/right)</a:t>
            </a:r>
            <a:endParaRPr lang="en-US"/>
          </a:p>
          <a:p>
            <a:pPr lvl="2"/>
            <a:r>
              <a:rPr lang="en-US"/>
              <a:t>Click at any point on the colormap bars when above keys do not respond</a:t>
            </a:r>
            <a:endParaRPr lang="en-US"/>
          </a:p>
          <a:p>
            <a:pPr lvl="1"/>
            <a:r>
              <a:rPr lang="en-US"/>
              <a:t>Hit at the AC point (arrow in the trans-axial image) to display red dots (one per view)</a:t>
            </a:r>
            <a:endParaRPr lang="en-US"/>
          </a:p>
          <a:p>
            <a:pPr lvl="2"/>
            <a:r>
              <a:rPr lang="en-US"/>
              <a:t>Fine adjustments using number keys: Hit 8/2 keys to displace the dots in anterior/posterior directions, 4/6 to keys to towards your left and right, and 9(Pg Up)/3(Pg </a:t>
            </a:r>
            <a:r>
              <a:rPr lang="en-US" err="1"/>
              <a:t>Dn</a:t>
            </a:r>
            <a:r>
              <a:rPr lang="en-US"/>
              <a:t>) in the up(=cranium)/down directions</a:t>
            </a:r>
            <a:endParaRPr lang="en-US"/>
          </a:p>
          <a:p>
            <a:pPr lvl="2"/>
            <a:r>
              <a:rPr lang="en-US"/>
              <a:t>Target: Slightly above the center of the AC point (See upper panel)</a:t>
            </a:r>
            <a:endParaRPr lang="en-US"/>
          </a:p>
          <a:p>
            <a:pPr lvl="2"/>
            <a:r>
              <a:rPr lang="en-US"/>
              <a:t>Hit ‘save AC’ GUI when done</a:t>
            </a:r>
            <a:endParaRPr lang="en-US"/>
          </a:p>
          <a:p>
            <a:pPr lvl="1"/>
            <a:r>
              <a:rPr lang="en-US"/>
              <a:t>Repeat the same for the PC points </a:t>
            </a:r>
            <a:endParaRPr lang="en-US"/>
          </a:p>
          <a:p>
            <a:pPr lvl="2"/>
            <a:r>
              <a:rPr lang="en-US"/>
              <a:t>But at the middle of PC (bottom panel)</a:t>
            </a:r>
            <a:endParaRPr lang="en-US"/>
          </a:p>
          <a:p>
            <a:pPr lvl="1"/>
            <a:r>
              <a:rPr lang="en-US"/>
              <a:t>Make sure to click on ‘Save’ then ‘Exit’ GUIs (after seeing ‘safe to exist’ message).</a:t>
            </a:r>
            <a:endParaRPr lang="en-US"/>
          </a:p>
        </p:txBody>
      </p:sp>
      <p:pic>
        <p:nvPicPr>
          <p:cNvPr id="12" name="Content Placeholder 11"/>
          <p:cNvPicPr>
            <a:picLocks noGrp="1" noChangeAspect="1"/>
          </p:cNvPicPr>
          <p:nvPr>
            <p:ph sz="half" idx="1"/>
          </p:nvPr>
        </p:nvPicPr>
        <p:blipFill>
          <a:blip r:embed="rId1"/>
          <a:stretch>
            <a:fillRect/>
          </a:stretch>
        </p:blipFill>
        <p:spPr>
          <a:xfrm>
            <a:off x="830023" y="1041400"/>
            <a:ext cx="3483454" cy="5211763"/>
          </a:xfrm>
          <a:prstGeom prst="rect">
            <a:avLst/>
          </a:prstGeom>
        </p:spPr>
      </p:pic>
      <p:sp>
        <p:nvSpPr>
          <p:cNvPr id="13" name="TextBox 12"/>
          <p:cNvSpPr txBox="1"/>
          <p:nvPr/>
        </p:nvSpPr>
        <p:spPr>
          <a:xfrm>
            <a:off x="984915" y="1312117"/>
            <a:ext cx="416268" cy="338554"/>
          </a:xfrm>
          <a:prstGeom prst="rect">
            <a:avLst/>
          </a:prstGeom>
          <a:noFill/>
        </p:spPr>
        <p:txBody>
          <a:bodyPr wrap="none">
            <a:spAutoFit/>
          </a:bodyPr>
          <a:lstStyle/>
          <a:p>
            <a:r>
              <a:rPr lang="en-US" sz="1600" b="1">
                <a:solidFill>
                  <a:schemeClr val="bg1"/>
                </a:solidFill>
              </a:rPr>
              <a:t>AC</a:t>
            </a:r>
            <a:endParaRPr lang="en-US" sz="1600" b="1">
              <a:solidFill>
                <a:schemeClr val="bg1"/>
              </a:solidFill>
            </a:endParaRPr>
          </a:p>
        </p:txBody>
      </p:sp>
      <p:sp>
        <p:nvSpPr>
          <p:cNvPr id="14" name="TextBox 13"/>
          <p:cNvSpPr txBox="1"/>
          <p:nvPr/>
        </p:nvSpPr>
        <p:spPr>
          <a:xfrm>
            <a:off x="1003764" y="5647323"/>
            <a:ext cx="402674" cy="338554"/>
          </a:xfrm>
          <a:prstGeom prst="rect">
            <a:avLst/>
          </a:prstGeom>
          <a:noFill/>
        </p:spPr>
        <p:txBody>
          <a:bodyPr wrap="none">
            <a:spAutoFit/>
          </a:bodyPr>
          <a:lstStyle/>
          <a:p>
            <a:r>
              <a:rPr lang="en-US" sz="1600" b="1">
                <a:solidFill>
                  <a:schemeClr val="bg1"/>
                </a:solidFill>
              </a:rPr>
              <a:t>PC</a:t>
            </a:r>
            <a:endParaRPr lang="en-US" sz="1600" b="1">
              <a:solidFill>
                <a:schemeClr val="bg1"/>
              </a:solidFill>
            </a:endParaRPr>
          </a:p>
        </p:txBody>
      </p:sp>
      <p:sp>
        <p:nvSpPr>
          <p:cNvPr id="3" name="TextBox 2"/>
          <p:cNvSpPr txBox="1"/>
          <p:nvPr/>
        </p:nvSpPr>
        <p:spPr>
          <a:xfrm>
            <a:off x="1518472" y="6547755"/>
            <a:ext cx="6107056" cy="307777"/>
          </a:xfrm>
          <a:prstGeom prst="rect">
            <a:avLst/>
          </a:prstGeom>
          <a:noFill/>
        </p:spPr>
        <p:txBody>
          <a:bodyPr wrap="none" rtlCol="0">
            <a:spAutoFit/>
          </a:bodyPr>
          <a:lstStyle/>
          <a:p>
            <a:r>
              <a:rPr lang="en-US" sz="1400">
                <a:solidFill>
                  <a:schemeClr val="bg1"/>
                </a:solidFill>
              </a:rPr>
              <a:t>Not sure about ACPC? Try </a:t>
            </a:r>
            <a:r>
              <a:rPr lang="en-US" sz="1400">
                <a:solidFill>
                  <a:schemeClr val="bg1"/>
                </a:solidFill>
                <a:hlinkClick r:id="rId2"/>
              </a:rPr>
              <a:t>https://people.cas.sc.edu/rorden/anatomy/na_ac.html</a:t>
            </a:r>
            <a:r>
              <a:rPr lang="en-US" sz="1400">
                <a:solidFill>
                  <a:schemeClr val="bg1"/>
                </a:solidFill>
              </a:rPr>
              <a:t> </a:t>
            </a:r>
            <a:endParaRPr lang="en-US" sz="14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review/approve gray matter segmentation of FS</a:t>
            </a:r>
            <a:endParaRPr lang="en-US"/>
          </a:p>
        </p:txBody>
      </p:sp>
      <p:pic>
        <p:nvPicPr>
          <p:cNvPr id="11" name="Content Placeholder 10"/>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The percent completion status increased since the ACPC points were set.</a:t>
            </a:r>
            <a:endParaRPr lang="en-US"/>
          </a:p>
          <a:p>
            <a:pPr lvl="1"/>
            <a:r>
              <a:rPr lang="en-US"/>
              <a:t>Hit the ‘Perform’ GUI on L1W to run automatic processes through the next interactive or QC process.</a:t>
            </a:r>
            <a:endParaRPr lang="en-US"/>
          </a:p>
          <a:p>
            <a:pPr lvl="1"/>
            <a:r>
              <a:rPr lang="en-US"/>
              <a:t>Once done with increased percentages, hit the subject-block GUI again.</a:t>
            </a:r>
            <a:endParaRPr lang="en-US"/>
          </a:p>
          <a:p>
            <a:pPr lvl="1"/>
            <a:r>
              <a:rPr lang="en-US"/>
              <a:t>Now, the first dark or light green GUI with ‘r’ (=ready) says it’s time to ‘review/approve gray matter segmentation of FS’</a:t>
            </a:r>
            <a:endParaRPr lang="en-US"/>
          </a:p>
          <a:p>
            <a:pPr lvl="1"/>
            <a:r>
              <a:rPr lang="en-US"/>
              <a:t>Hit the GUI to open the application (</a:t>
            </a:r>
            <a:r>
              <a:rPr lang="en-US" err="1"/>
              <a:t>snOLs.m</a:t>
            </a:r>
            <a:r>
              <a:rPr lang="en-US"/>
              <a:t>) for visual inspection (See next slide).</a:t>
            </a:r>
            <a:endParaRPr lang="en-US"/>
          </a:p>
          <a:p>
            <a:r>
              <a:rPr lang="en-US"/>
              <a:t>Consequences:</a:t>
            </a:r>
            <a:endParaRPr lang="en-US"/>
          </a:p>
          <a:p>
            <a:pPr lvl="1"/>
            <a:r>
              <a:rPr lang="en-US"/>
              <a:t>Move on to the next block (for this subject) if you approve the outputs from Freesurfer </a:t>
            </a:r>
            <a:endParaRPr lang="en-US"/>
          </a:p>
          <a:p>
            <a:pPr lvl="1"/>
            <a:r>
              <a:rPr lang="en-US"/>
              <a:t>If not (i.e., some problems), move on the correction of Freesurfer-derived VOIs</a:t>
            </a:r>
            <a:endParaRPr lang="en-US"/>
          </a:p>
          <a:p>
            <a:pPr lvl="2"/>
            <a:r>
              <a:rPr lang="en-US"/>
              <a:t>Only trusted users (defined in dxetc4xxx) are allowed to access this optional step (pink) </a:t>
            </a:r>
            <a:endParaRPr lang="en-US"/>
          </a:p>
          <a:p>
            <a:pPr lvl="1"/>
            <a:endParaRPr lang="en-US"/>
          </a:p>
        </p:txBody>
      </p:sp>
      <p:sp>
        <p:nvSpPr>
          <p:cNvPr id="14" name="TextBox 13"/>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15" name="TextBox 14"/>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Review/Approve GM segmentation of Freesurfer</a:t>
            </a:r>
            <a:endParaRPr lang="en-US" sz="2800"/>
          </a:p>
        </p:txBody>
      </p:sp>
      <p:pic>
        <p:nvPicPr>
          <p:cNvPr id="6" name="Content Placeholder 5"/>
          <p:cNvPicPr>
            <a:picLocks noGrp="1" noChangeAspect="1"/>
          </p:cNvPicPr>
          <p:nvPr>
            <p:ph idx="1"/>
          </p:nvPr>
        </p:nvPicPr>
        <p:blipFill>
          <a:blip r:embed="rId1"/>
          <a:stretch>
            <a:fillRect/>
          </a:stretch>
        </p:blipFill>
        <p:spPr>
          <a:xfrm>
            <a:off x="513944" y="955675"/>
            <a:ext cx="6929568" cy="4351338"/>
          </a:xfrm>
        </p:spPr>
      </p:pic>
      <p:sp>
        <p:nvSpPr>
          <p:cNvPr id="4" name="Text Placeholder 3"/>
          <p:cNvSpPr>
            <a:spLocks noGrp="1"/>
          </p:cNvSpPr>
          <p:nvPr>
            <p:ph type="body" sz="quarter" idx="11"/>
          </p:nvPr>
        </p:nvSpPr>
        <p:spPr/>
        <p:txBody>
          <a:bodyPr/>
          <a:lstStyle/>
          <a:p>
            <a:pPr marL="0" indent="0">
              <a:buNone/>
            </a:pPr>
            <a:r>
              <a:rPr lang="en-US"/>
              <a:t>The outlines of gray matter (with all GM VOIs merged) from Freesurfer are projected on MRI in three orthogonal views in turn (5 s per view)</a:t>
            </a:r>
            <a:endParaRPr lang="en-US"/>
          </a:p>
          <a:p>
            <a:r>
              <a:rPr lang="en-US"/>
              <a:t>Evaluate if GM outlines agree with GM of the MRI. Hit ‘Approve’ GUI if OK (arrow)</a:t>
            </a:r>
            <a:endParaRPr lang="en-US"/>
          </a:p>
          <a:p>
            <a:pPr lvl="1"/>
            <a:r>
              <a:rPr lang="en-US"/>
              <a:t>Use T (trans-axial), S (sagittal), and C (coronal) GUIs under ‘view’ to change views.</a:t>
            </a:r>
            <a:endParaRPr lang="en-US"/>
          </a:p>
          <a:p>
            <a:pPr lvl="1"/>
            <a:r>
              <a:rPr lang="en-US"/>
              <a:t>Use arrow GUIs under ‘Images’ to navigate ‘slices’</a:t>
            </a:r>
            <a:endParaRPr lang="en-US"/>
          </a:p>
          <a:p>
            <a:endParaRPr lang="en-US"/>
          </a:p>
        </p:txBody>
      </p:sp>
      <p:pic>
        <p:nvPicPr>
          <p:cNvPr id="8" name="Picture 7"/>
          <p:cNvPicPr>
            <a:picLocks noChangeAspect="1"/>
          </p:cNvPicPr>
          <p:nvPr/>
        </p:nvPicPr>
        <p:blipFill>
          <a:blip r:embed="rId2"/>
          <a:stretch>
            <a:fillRect/>
          </a:stretch>
        </p:blipFill>
        <p:spPr>
          <a:xfrm>
            <a:off x="7562319" y="1639915"/>
            <a:ext cx="1434286" cy="29828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Make Interactions with IDAE Enjoyable</a:t>
            </a:r>
            <a:endParaRPr lang="en-US"/>
          </a:p>
        </p:txBody>
      </p:sp>
      <p:sp>
        <p:nvSpPr>
          <p:cNvPr id="3" name="Content Placeholder 2"/>
          <p:cNvSpPr>
            <a:spLocks noGrp="1"/>
          </p:cNvSpPr>
          <p:nvPr>
            <p:ph idx="1"/>
          </p:nvPr>
        </p:nvSpPr>
        <p:spPr/>
        <p:txBody>
          <a:bodyPr/>
          <a:lstStyle/>
          <a:p>
            <a:r>
              <a:rPr lang="en-US"/>
              <a:t>Sometimes users could be frustrated by the behavior of IDAE</a:t>
            </a:r>
            <a:endParaRPr lang="en-US"/>
          </a:p>
          <a:p>
            <a:r>
              <a:rPr lang="en-US"/>
              <a:t>Most of them are caused by users’ unexpected behaviors in our experience. </a:t>
            </a:r>
            <a:endParaRPr lang="en-US"/>
          </a:p>
          <a:p>
            <a:r>
              <a:rPr lang="en-US"/>
              <a:t>Thus, keep in mind:</a:t>
            </a:r>
            <a:endParaRPr lang="en-US"/>
          </a:p>
          <a:p>
            <a:pPr lvl="1"/>
            <a:r>
              <a:rPr lang="en-US"/>
              <a:t>GUIs are often left ‘active’ after a GUI is clicked. Thus, MATLAB (and IDAE) will be confused if any GUI is hit before on-going instruction is completed.</a:t>
            </a:r>
            <a:endParaRPr lang="en-US"/>
          </a:p>
          <a:p>
            <a:pPr lvl="1"/>
            <a:r>
              <a:rPr lang="en-US"/>
              <a:t>So, please be patient until the emitted task is completed.</a:t>
            </a:r>
            <a:endParaRPr lang="en-US"/>
          </a:p>
          <a:p>
            <a:pPr lvl="1"/>
            <a:r>
              <a:rPr lang="en-US"/>
              <a:t>The development team try to include ‘be patient .. ‘ messages as much as possible</a:t>
            </a:r>
            <a:endParaRPr lang="en-US"/>
          </a:p>
          <a:p>
            <a:pPr lvl="1"/>
            <a:r>
              <a:rPr lang="en-US"/>
              <a:t>MATLAB command window shows the ‘busy’ sign at the bottom</a:t>
            </a:r>
            <a:endParaRPr lang="en-US"/>
          </a:p>
          <a:p>
            <a:pPr lvl="2"/>
            <a:r>
              <a:rPr lang="en-US"/>
              <a:t>When questionable, hit ‘return’ in the command window. The sign may appear if it is processing. If you do not see the ‘busy’ sign, you are good to emit the next command </a:t>
            </a:r>
            <a:endParaRPr lang="en-US"/>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IDAE4VOIs</a:t>
            </a:r>
            <a:endParaRPr lang="en-US"/>
          </a:p>
        </p:txBody>
      </p:sp>
      <p:sp>
        <p:nvSpPr>
          <p:cNvPr id="3" name="Content Placeholder 2"/>
          <p:cNvSpPr>
            <a:spLocks noGrp="1"/>
          </p:cNvSpPr>
          <p:nvPr>
            <p:ph idx="1"/>
          </p:nvPr>
        </p:nvSpPr>
        <p:spPr>
          <a:xfrm>
            <a:off x="628650" y="950976"/>
            <a:ext cx="7886700" cy="4600738"/>
          </a:xfrm>
        </p:spPr>
        <p:txBody>
          <a:bodyPr/>
          <a:lstStyle/>
          <a:p>
            <a:r>
              <a:rPr lang="en-US"/>
              <a:t>Set VOIs to refine/define for the project</a:t>
            </a:r>
            <a:endParaRPr lang="en-US"/>
          </a:p>
          <a:p>
            <a:pPr lvl="1"/>
            <a:r>
              <a:rPr lang="en-US"/>
              <a:t>Background: IDAE makes use of Freesurfer-generated VOIs. It appears to be practically impossible to refine all the VOIs (&gt;85) in every MRI.</a:t>
            </a:r>
            <a:endParaRPr lang="en-US"/>
          </a:p>
          <a:p>
            <a:pPr lvl="2"/>
            <a:r>
              <a:rPr lang="en-US"/>
              <a:t>IDAE provides two sets of VOIs for the sake of convenience: </a:t>
            </a:r>
            <a:r>
              <a:rPr lang="en-US">
                <a:solidFill>
                  <a:srgbClr val="FFC000"/>
                </a:solidFill>
              </a:rPr>
              <a:t>FS81</a:t>
            </a:r>
            <a:r>
              <a:rPr lang="en-US"/>
              <a:t> that are almost identical to original Freesurfer VOIs; and </a:t>
            </a:r>
            <a:r>
              <a:rPr lang="en-US">
                <a:solidFill>
                  <a:srgbClr val="FFC000"/>
                </a:solidFill>
              </a:rPr>
              <a:t>FS45</a:t>
            </a:r>
            <a:r>
              <a:rPr lang="en-US"/>
              <a:t> with VOIs re-organized to be conventional larger VOIs.</a:t>
            </a:r>
            <a:endParaRPr lang="en-US"/>
          </a:p>
          <a:p>
            <a:pPr lvl="1"/>
            <a:r>
              <a:rPr lang="en-US"/>
              <a:t>IDAE’s strategies to cope with the issue:</a:t>
            </a:r>
            <a:endParaRPr lang="en-US"/>
          </a:p>
          <a:p>
            <a:pPr lvl="2"/>
            <a:r>
              <a:rPr lang="en-US"/>
              <a:t>To set &amp; refine a subset of the VOIs that are critical for the project (denoted as ‘S’ VOIs)</a:t>
            </a:r>
            <a:endParaRPr lang="en-US"/>
          </a:p>
          <a:p>
            <a:pPr lvl="2"/>
            <a:r>
              <a:rPr lang="en-US"/>
              <a:t>To set &amp; define from scratch those VOIs that are not generated by Freesurfer (= ‘S’ VOIs also)</a:t>
            </a:r>
            <a:endParaRPr lang="en-US"/>
          </a:p>
          <a:p>
            <a:pPr lvl="2"/>
            <a:r>
              <a:rPr lang="en-US"/>
              <a:t>To set &amp; refine/define reference regions (target-free regions; need one even none) (= ‘R’ VOIs)</a:t>
            </a:r>
            <a:endParaRPr lang="en-US"/>
          </a:p>
          <a:p>
            <a:pPr lvl="1"/>
            <a:r>
              <a:rPr lang="en-US"/>
              <a:t>Set the S/R VOIs at ‘set VOIs for this project’ (the first task of IDAE4VOIs)</a:t>
            </a:r>
            <a:endParaRPr lang="en-US"/>
          </a:p>
          <a:p>
            <a:pPr lvl="2"/>
            <a:r>
              <a:rPr lang="en-US"/>
              <a:t>Hit the GUIs of intended VOIs (toggles among ‘no-mark’, ‘S’, and ‘R’) in the module which pops up when the task GUI is hit on L2W.</a:t>
            </a:r>
            <a:endParaRPr lang="en-US"/>
          </a:p>
          <a:p>
            <a:pPr lvl="2"/>
            <a:r>
              <a:rPr lang="en-US"/>
              <a:t>Record the selections when done (See next slide) as a set of VOIs</a:t>
            </a:r>
            <a:endParaRPr lang="en-US"/>
          </a:p>
          <a:p>
            <a:pPr lvl="2"/>
            <a:r>
              <a:rPr lang="en-US"/>
              <a:t>Users can add ‘S’ and ‘R’ VOIs later as needed (changes from ‘S’/’R’ to ‘no-mark’ are not allowed). The displayed selections will be saved as a new set upon completion of the saving processes. </a:t>
            </a:r>
            <a:endParaRPr lang="en-US"/>
          </a:p>
          <a:p>
            <a:r>
              <a:rPr lang="en-US"/>
              <a:t>Refine/Define ‘S’ and ‘R’ VOIs, separately for FS81 and FS45</a:t>
            </a:r>
            <a:endParaRPr lang="en-US"/>
          </a:p>
          <a:p>
            <a:pPr lvl="1"/>
            <a:r>
              <a:rPr lang="en-US"/>
              <a:t>Visit FS81 and/or FS45 versions according to the setting of ‘S’ and ‘R’ VOIs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IDAE4VOIs: ‘Set VOIs for this project’</a:t>
            </a:r>
            <a:endParaRPr lang="en-US"/>
          </a:p>
        </p:txBody>
      </p:sp>
      <p:sp>
        <p:nvSpPr>
          <p:cNvPr id="10" name="Content Placeholder 9"/>
          <p:cNvSpPr>
            <a:spLocks noGrp="1"/>
          </p:cNvSpPr>
          <p:nvPr>
            <p:ph sz="half" idx="2"/>
          </p:nvPr>
        </p:nvSpPr>
        <p:spPr>
          <a:xfrm>
            <a:off x="4629150" y="1041011"/>
            <a:ext cx="3886200" cy="5343459"/>
          </a:xfrm>
        </p:spPr>
        <p:txBody>
          <a:bodyPr>
            <a:normAutofit lnSpcReduction="10000"/>
          </a:bodyPr>
          <a:lstStyle/>
          <a:p>
            <a:r>
              <a:rPr lang="en-US"/>
              <a:t>Popup the VOI setter module </a:t>
            </a:r>
            <a:endParaRPr lang="en-US"/>
          </a:p>
          <a:p>
            <a:pPr lvl="1"/>
            <a:r>
              <a:rPr lang="en-US"/>
              <a:t>Hit the first GUI (arrow &amp; orange rectangle)</a:t>
            </a:r>
            <a:endParaRPr lang="en-US"/>
          </a:p>
          <a:p>
            <a:r>
              <a:rPr lang="en-US"/>
              <a:t>Columns are for:</a:t>
            </a:r>
            <a:endParaRPr lang="en-US"/>
          </a:p>
          <a:p>
            <a:pPr lvl="1"/>
            <a:r>
              <a:rPr lang="en-US"/>
              <a:t>FS81: almost identical to Freesurfer VOIs</a:t>
            </a:r>
            <a:endParaRPr lang="en-US"/>
          </a:p>
          <a:p>
            <a:pPr lvl="1"/>
            <a:r>
              <a:rPr lang="en-US"/>
              <a:t>FS45: a reorganized version of FS81 into conventional larger VOIs</a:t>
            </a:r>
            <a:endParaRPr lang="en-US"/>
          </a:p>
          <a:p>
            <a:pPr lvl="1"/>
            <a:r>
              <a:rPr lang="en-US"/>
              <a:t>Colored GUIs indicate available VOIs from Freesurfer   </a:t>
            </a:r>
            <a:endParaRPr lang="en-US"/>
          </a:p>
          <a:p>
            <a:r>
              <a:rPr lang="en-US"/>
              <a:t>Hit the GUI of the intended VOI in the module</a:t>
            </a:r>
            <a:endParaRPr lang="en-US"/>
          </a:p>
          <a:p>
            <a:pPr lvl="1"/>
            <a:r>
              <a:rPr lang="en-US"/>
              <a:t>Toggles among ‘no-mark’, ‘S’, and ‘R’</a:t>
            </a:r>
            <a:endParaRPr lang="en-US"/>
          </a:p>
          <a:p>
            <a:pPr lvl="1"/>
            <a:r>
              <a:rPr lang="en-US"/>
              <a:t>Hit a ‘(add)’ GUI to add non-Freesurfer VOIs</a:t>
            </a:r>
            <a:endParaRPr lang="en-US"/>
          </a:p>
          <a:p>
            <a:pPr lvl="1"/>
            <a:r>
              <a:rPr lang="en-US"/>
              <a:t>Selections shown in this manual are for demonstration purpose alone </a:t>
            </a:r>
            <a:endParaRPr lang="en-US"/>
          </a:p>
          <a:p>
            <a:r>
              <a:rPr lang="en-US"/>
              <a:t>Once all intended VOIs are marked:</a:t>
            </a:r>
            <a:endParaRPr lang="en-US"/>
          </a:p>
          <a:p>
            <a:pPr lvl="1"/>
            <a:r>
              <a:rPr lang="en-US"/>
              <a:t>Check if all ‘S’ VOIs are marked (none is OK)</a:t>
            </a:r>
            <a:endParaRPr lang="en-US"/>
          </a:p>
          <a:p>
            <a:pPr lvl="1"/>
            <a:r>
              <a:rPr lang="en-US"/>
              <a:t>Check if all ‘R’ VOIs are marked (at least one)</a:t>
            </a:r>
            <a:endParaRPr lang="en-US"/>
          </a:p>
          <a:p>
            <a:pPr lvl="1"/>
            <a:r>
              <a:rPr lang="en-US"/>
              <a:t>Then, hit ‘Done’</a:t>
            </a:r>
            <a:endParaRPr lang="en-US"/>
          </a:p>
          <a:p>
            <a:r>
              <a:rPr lang="en-US"/>
              <a:t>Make use of 2</a:t>
            </a:r>
            <a:r>
              <a:rPr lang="en-US" baseline="30000"/>
              <a:t>nd</a:t>
            </a:r>
            <a:r>
              <a:rPr lang="en-US"/>
              <a:t> and 3</a:t>
            </a:r>
            <a:r>
              <a:rPr lang="en-US" baseline="30000"/>
              <a:t>rd</a:t>
            </a:r>
            <a:r>
              <a:rPr lang="en-US"/>
              <a:t> tasks (‘display VOI…; marked by a orange bar) of L2W to monitor completion status of the ‘S’ and ‘R’ VOIs in individual subjects</a:t>
            </a:r>
            <a:endParaRPr lang="en-US"/>
          </a:p>
          <a:p>
            <a:pPr lvl="1"/>
            <a:r>
              <a:rPr lang="en-US"/>
              <a:t>It’s convenient to know which MRI to work</a:t>
            </a:r>
            <a:endParaRPr lang="en-US"/>
          </a:p>
          <a:p>
            <a:pPr lvl="1"/>
            <a:endParaRPr lang="en-US"/>
          </a:p>
          <a:p>
            <a:endParaRPr lang="en-US"/>
          </a:p>
          <a:p>
            <a:endParaRPr lang="en-US"/>
          </a:p>
        </p:txBody>
      </p:sp>
      <p:pic>
        <p:nvPicPr>
          <p:cNvPr id="23" name="Content Placeholder 22"/>
          <p:cNvPicPr>
            <a:picLocks noGrp="1" noChangeAspect="1"/>
          </p:cNvPicPr>
          <p:nvPr>
            <p:ph sz="half" idx="1"/>
          </p:nvPr>
        </p:nvPicPr>
        <p:blipFill>
          <a:blip r:embed="rId1"/>
          <a:stretch>
            <a:fillRect/>
          </a:stretch>
        </p:blipFill>
        <p:spPr>
          <a:xfrm>
            <a:off x="628650" y="1241406"/>
            <a:ext cx="3886200" cy="4811751"/>
          </a:xfrm>
          <a:prstGeom prst="rect">
            <a:avLst/>
          </a:prstGeom>
        </p:spPr>
      </p:pic>
      <p:cxnSp>
        <p:nvCxnSpPr>
          <p:cNvPr id="25" name="Straight Connector 24"/>
          <p:cNvCxnSpPr/>
          <p:nvPr/>
        </p:nvCxnSpPr>
        <p:spPr>
          <a:xfrm>
            <a:off x="576943" y="2634343"/>
            <a:ext cx="0" cy="21771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Define/Refine VOIs</a:t>
            </a:r>
            <a:endParaRPr lang="en-US"/>
          </a:p>
        </p:txBody>
      </p:sp>
      <p:sp>
        <p:nvSpPr>
          <p:cNvPr id="4" name="Content Placeholder 3"/>
          <p:cNvSpPr>
            <a:spLocks noGrp="1"/>
          </p:cNvSpPr>
          <p:nvPr>
            <p:ph sz="half" idx="2"/>
          </p:nvPr>
        </p:nvSpPr>
        <p:spPr/>
        <p:txBody>
          <a:bodyPr/>
          <a:lstStyle/>
          <a:p>
            <a:r>
              <a:rPr lang="en-US"/>
              <a:t>Hit the green (One each for FS81 or FS45 VOIs) GUI (left orange circle):</a:t>
            </a:r>
            <a:endParaRPr lang="en-US"/>
          </a:p>
          <a:p>
            <a:pPr lvl="1"/>
            <a:r>
              <a:rPr lang="en-US"/>
              <a:t>The application, </a:t>
            </a:r>
            <a:r>
              <a:rPr lang="en-US" err="1"/>
              <a:t>VOILand</a:t>
            </a:r>
            <a:r>
              <a:rPr lang="en-US"/>
              <a:t> will open with input (MRI) and output (VOI) files selected.</a:t>
            </a:r>
            <a:endParaRPr lang="en-US"/>
          </a:p>
          <a:p>
            <a:r>
              <a:rPr lang="en-US"/>
              <a:t>Hit ‘start a VOI’ GUI on the </a:t>
            </a:r>
            <a:r>
              <a:rPr lang="en-US" err="1"/>
              <a:t>VOILand</a:t>
            </a:r>
            <a:r>
              <a:rPr lang="en-US"/>
              <a:t> window to open the VOI selector (inset)</a:t>
            </a:r>
            <a:endParaRPr lang="en-US"/>
          </a:p>
          <a:p>
            <a:pPr lvl="1"/>
            <a:r>
              <a:rPr lang="en-US"/>
              <a:t>The ‘S’ and ‘R’ VOIs will be listed here. </a:t>
            </a:r>
            <a:endParaRPr lang="en-US"/>
          </a:p>
          <a:p>
            <a:pPr lvl="2"/>
            <a:r>
              <a:rPr lang="en-US"/>
              <a:t>The occipital lobe in this example which is defined in FS45 set alone. Therefore, the FS45 set was hit (the second green GUI).</a:t>
            </a:r>
            <a:endParaRPr lang="en-US"/>
          </a:p>
          <a:p>
            <a:pPr lvl="2"/>
            <a:r>
              <a:rPr lang="en-US"/>
              <a:t>‘y’ means not worked </a:t>
            </a:r>
            <a:r>
              <a:rPr lang="en-US">
                <a:solidFill>
                  <a:srgbClr val="FFC000"/>
                </a:solidFill>
              </a:rPr>
              <a:t>y</a:t>
            </a:r>
            <a:r>
              <a:rPr lang="en-US"/>
              <a:t>et.</a:t>
            </a:r>
            <a:endParaRPr lang="en-US"/>
          </a:p>
          <a:p>
            <a:pPr lvl="1"/>
            <a:r>
              <a:rPr lang="en-US"/>
              <a:t>See the </a:t>
            </a:r>
            <a:r>
              <a:rPr lang="en-US" err="1"/>
              <a:t>VOILand</a:t>
            </a:r>
            <a:r>
              <a:rPr lang="en-US"/>
              <a:t> manual to learn how to refine/define VOIs. </a:t>
            </a:r>
            <a:endParaRPr lang="en-US"/>
          </a:p>
          <a:p>
            <a:r>
              <a:rPr lang="en-US"/>
              <a:t>Good to know:</a:t>
            </a:r>
            <a:endParaRPr lang="en-US"/>
          </a:p>
          <a:p>
            <a:pPr lvl="1"/>
            <a:r>
              <a:rPr lang="en-US"/>
              <a:t>IDAE generates one set each of FS81 and FS45 VOIs to be shared by users.</a:t>
            </a:r>
            <a:endParaRPr lang="en-US"/>
          </a:p>
          <a:p>
            <a:pPr lvl="2"/>
            <a:r>
              <a:rPr lang="en-US"/>
              <a:t>Users are not allowed to edit the shared sets</a:t>
            </a:r>
            <a:endParaRPr lang="en-US"/>
          </a:p>
          <a:p>
            <a:pPr lvl="1"/>
            <a:r>
              <a:rPr lang="en-US"/>
              <a:t>User-defined ‘S’ and ‘R’ VOIs were copied from the shared sets to users’ personal files, if present.</a:t>
            </a:r>
            <a:endParaRPr lang="en-US"/>
          </a:p>
          <a:p>
            <a:pPr lvl="1"/>
            <a:r>
              <a:rPr lang="en-US"/>
              <a:t>Both shared and personal VOI files are used when to generate time-activity curves, TACs.</a:t>
            </a:r>
            <a:endParaRPr lang="en-US"/>
          </a:p>
        </p:txBody>
      </p:sp>
      <p:pic>
        <p:nvPicPr>
          <p:cNvPr id="7" name="Content Placeholder 6"/>
          <p:cNvPicPr>
            <a:picLocks noGrp="1" noChangeAspect="1"/>
          </p:cNvPicPr>
          <p:nvPr>
            <p:ph sz="half" idx="1"/>
          </p:nvPr>
        </p:nvPicPr>
        <p:blipFill>
          <a:blip r:embed="rId1"/>
          <a:stretch>
            <a:fillRect/>
          </a:stretch>
        </p:blipFill>
        <p:spPr>
          <a:xfrm>
            <a:off x="628650" y="1544217"/>
            <a:ext cx="3886200" cy="42061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Convenient Option Processes for VOIs</a:t>
            </a:r>
            <a:endParaRPr lang="en-US"/>
          </a:p>
        </p:txBody>
      </p:sp>
      <p:pic>
        <p:nvPicPr>
          <p:cNvPr id="14" name="Content Placeholder 13"/>
          <p:cNvPicPr>
            <a:picLocks noGrp="1" noChangeAspect="1"/>
          </p:cNvPicPr>
          <p:nvPr>
            <p:ph sz="half" idx="1"/>
          </p:nvPr>
        </p:nvPicPr>
        <p:blipFill>
          <a:blip r:embed="rId1"/>
          <a:stretch>
            <a:fillRect/>
          </a:stretch>
        </p:blipFill>
        <p:spPr>
          <a:xfrm>
            <a:off x="457200" y="1041012"/>
            <a:ext cx="4114800" cy="3810834"/>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Two optional processes could be very useful to know which VOIs of the ‘S’ and ‘R’ VOIs are left incomplete</a:t>
            </a:r>
            <a:endParaRPr lang="en-US"/>
          </a:p>
          <a:p>
            <a:r>
              <a:rPr lang="en-US"/>
              <a:t>‘Display VOIs to define/refile, across VOI sets &amp; subjects’ (upper GUI)</a:t>
            </a:r>
            <a:endParaRPr lang="en-US"/>
          </a:p>
          <a:p>
            <a:pPr lvl="1"/>
            <a:r>
              <a:rPr lang="en-US"/>
              <a:t>Will list # of VOIs to define/refine (i.e., ‘S’ + ‘R’) and completion statuses of individual subjects (- if left incomplete; * if completed with date/time of completion</a:t>
            </a:r>
            <a:endParaRPr lang="en-US"/>
          </a:p>
          <a:p>
            <a:pPr lvl="1"/>
            <a:r>
              <a:rPr lang="en-US"/>
              <a:t>Thus, the user can visit those incomplete sets and subjects.</a:t>
            </a:r>
            <a:endParaRPr lang="en-US"/>
          </a:p>
          <a:p>
            <a:r>
              <a:rPr lang="en-US"/>
              <a:t>‘Display VOI status of this subject’ (lower)</a:t>
            </a:r>
            <a:endParaRPr lang="en-US"/>
          </a:p>
          <a:p>
            <a:pPr lvl="1"/>
            <a:r>
              <a:rPr lang="en-US"/>
              <a:t>Will list VOIs to define for this subject, separately for FS45 and FS81 VOI sets.</a:t>
            </a:r>
            <a:endParaRPr lang="en-US"/>
          </a:p>
          <a:p>
            <a:r>
              <a:rPr lang="en-US"/>
              <a:t>In sum, know which subject to work from the upper GUI, and which VOIs to work for the subject from the lower GUI</a:t>
            </a:r>
            <a:endParaRPr lang="en-US"/>
          </a:p>
          <a:p>
            <a:pPr lvl="1"/>
            <a:r>
              <a:rPr lang="en-US"/>
              <a:t>In addition, a GUI (VOI status) is provided to display VOI completion statuses of the ‘S’ and ‘R’ VOIs on the </a:t>
            </a:r>
            <a:r>
              <a:rPr lang="en-US" err="1"/>
              <a:t>VOILand</a:t>
            </a:r>
            <a:r>
              <a:rPr lang="en-US"/>
              <a:t> window.</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IDAE4PET: Mean Cortex TACs</a:t>
            </a:r>
            <a:endParaRPr lang="en-US"/>
          </a:p>
        </p:txBody>
      </p:sp>
      <p:sp>
        <p:nvSpPr>
          <p:cNvPr id="4" name="Content Placeholder 3"/>
          <p:cNvSpPr>
            <a:spLocks noGrp="1"/>
          </p:cNvSpPr>
          <p:nvPr>
            <p:ph sz="half" idx="2"/>
          </p:nvPr>
        </p:nvSpPr>
        <p:spPr/>
        <p:txBody>
          <a:bodyPr/>
          <a:lstStyle/>
          <a:p>
            <a:r>
              <a:rPr lang="en-US"/>
              <a:t>Review/approve cortex mean TAC</a:t>
            </a:r>
            <a:endParaRPr lang="en-US"/>
          </a:p>
          <a:p>
            <a:pPr lvl="1"/>
            <a:r>
              <a:rPr lang="en-US"/>
              <a:t>Derivation of the cortex mean TAC</a:t>
            </a:r>
            <a:endParaRPr lang="en-US"/>
          </a:p>
          <a:p>
            <a:pPr lvl="2"/>
            <a:r>
              <a:rPr lang="en-US"/>
              <a:t>Marginal voxels of gray matter (red dots of the inset) were transferred to the PET according to the PET-to-MRI coregistration parameters and applied to successive PET fames</a:t>
            </a:r>
            <a:endParaRPr lang="en-US"/>
          </a:p>
          <a:p>
            <a:pPr lvl="2"/>
            <a:r>
              <a:rPr lang="en-US"/>
              <a:t>The user of marginal voxels is expected to be sensitive to head motion, if any</a:t>
            </a:r>
            <a:endParaRPr lang="en-US"/>
          </a:p>
          <a:p>
            <a:pPr lvl="1"/>
            <a:r>
              <a:rPr lang="en-US"/>
              <a:t>Hit the first light green GUI (arrow in orange circle) of L2W to display the plot</a:t>
            </a:r>
            <a:endParaRPr lang="en-US"/>
          </a:p>
          <a:p>
            <a:pPr lvl="2"/>
            <a:r>
              <a:rPr lang="en-US"/>
              <a:t>Look for any sudden dips (often suggestive of bathroom breaks), or shorter than expected scans (early termination). </a:t>
            </a:r>
            <a:endParaRPr lang="en-US"/>
          </a:p>
          <a:p>
            <a:pPr lvl="2"/>
            <a:r>
              <a:rPr lang="en-US"/>
              <a:t>If no such problems, ‘approve’ it (arrow)</a:t>
            </a:r>
            <a:endParaRPr lang="en-US"/>
          </a:p>
          <a:p>
            <a:pPr lvl="2"/>
            <a:r>
              <a:rPr lang="en-US"/>
              <a:t>Otherwise, visit ‘Correct’ GUI. Note that the local IDAE managers  need to set this section according to local conventions</a:t>
            </a:r>
            <a:endParaRPr lang="en-US"/>
          </a:p>
          <a:p>
            <a:r>
              <a:rPr lang="en-US"/>
              <a:t>Once it is approved: </a:t>
            </a:r>
            <a:endParaRPr lang="en-US"/>
          </a:p>
          <a:p>
            <a:pPr lvl="1"/>
            <a:r>
              <a:rPr lang="en-US"/>
              <a:t>Highlight those subjects for whom mean TACs are newly approved in L1W and hit ‘Perform’ GUI to process a group of subjects, or</a:t>
            </a:r>
            <a:endParaRPr lang="en-US"/>
          </a:p>
          <a:p>
            <a:pPr lvl="1"/>
            <a:r>
              <a:rPr lang="en-US"/>
              <a:t>Hit ‘Perform’ GUI of L2W (top row) to process ready-to-run automatic processes of current subject</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628650" y="1253297"/>
            <a:ext cx="3886200" cy="4787969"/>
          </a:xfrm>
          <a:prstGeom prst="rect">
            <a:avLst/>
          </a:prstGeom>
        </p:spPr>
      </p:pic>
      <p:pic>
        <p:nvPicPr>
          <p:cNvPr id="10" name="Picture 9"/>
          <p:cNvPicPr>
            <a:picLocks noChangeAspect="1"/>
          </p:cNvPicPr>
          <p:nvPr/>
        </p:nvPicPr>
        <p:blipFill>
          <a:blip r:embed="rId2"/>
          <a:stretch>
            <a:fillRect/>
          </a:stretch>
        </p:blipFill>
        <p:spPr>
          <a:xfrm>
            <a:off x="1189498" y="4532125"/>
            <a:ext cx="1280000" cy="13676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Correction of Potential Scan Problems</a:t>
            </a:r>
            <a:endParaRPr lang="en-US"/>
          </a:p>
        </p:txBody>
      </p:sp>
      <p:sp>
        <p:nvSpPr>
          <p:cNvPr id="4" name="Content Placeholder 3"/>
          <p:cNvSpPr>
            <a:spLocks noGrp="1"/>
          </p:cNvSpPr>
          <p:nvPr>
            <p:ph sz="half" idx="2"/>
          </p:nvPr>
        </p:nvSpPr>
        <p:spPr/>
        <p:txBody>
          <a:bodyPr/>
          <a:lstStyle/>
          <a:p>
            <a:r>
              <a:rPr lang="en-US"/>
              <a:t>Some of scan problems can be ‘corrected’ at this stage, if any</a:t>
            </a:r>
            <a:endParaRPr lang="en-US"/>
          </a:p>
          <a:p>
            <a:r>
              <a:rPr lang="en-US"/>
              <a:t>In this example, the mean cortex TAC had a dip at the last frame and lesser dips just before 50 min (vertical arrow).</a:t>
            </a:r>
            <a:endParaRPr lang="en-US"/>
          </a:p>
          <a:p>
            <a:pPr lvl="1"/>
            <a:r>
              <a:rPr lang="en-US"/>
              <a:t>The dip at the last frame may not be ‘corrected’ but it is possible to eliminate the last frame from further analysis.</a:t>
            </a:r>
            <a:endParaRPr lang="en-US"/>
          </a:p>
          <a:p>
            <a:pPr lvl="1"/>
            <a:r>
              <a:rPr lang="en-US"/>
              <a:t>It may be possible to ‘correct’ the lesser dips by the head motion correction approaches</a:t>
            </a:r>
            <a:endParaRPr lang="en-US"/>
          </a:p>
          <a:p>
            <a:pPr lvl="1"/>
            <a:r>
              <a:rPr lang="en-US"/>
              <a:t>So, let’s eliminate the last frame</a:t>
            </a:r>
            <a:endParaRPr lang="en-US"/>
          </a:p>
          <a:p>
            <a:r>
              <a:rPr lang="en-US"/>
              <a:t>Procedures:</a:t>
            </a:r>
            <a:endParaRPr lang="en-US"/>
          </a:p>
          <a:p>
            <a:pPr lvl="1"/>
            <a:r>
              <a:rPr lang="en-US"/>
              <a:t>Hit ‘Correct’ GUI (upper orange circle)</a:t>
            </a:r>
            <a:endParaRPr lang="en-US"/>
          </a:p>
          <a:p>
            <a:pPr lvl="1"/>
            <a:r>
              <a:rPr lang="en-US"/>
              <a:t>Respond to successive inquiries </a:t>
            </a:r>
            <a:endParaRPr lang="en-US"/>
          </a:p>
          <a:p>
            <a:pPr lvl="2"/>
            <a:r>
              <a:rPr lang="en-US"/>
              <a:t>Correction approaches for segmented (by e. g., bathroom breaks) or interrupted (often planned) scan are site-specific (reconstruction approaches). Thus, those approaches are not included in the distribution set.</a:t>
            </a:r>
            <a:endParaRPr lang="en-US"/>
          </a:p>
          <a:p>
            <a:pPr lvl="1"/>
            <a:r>
              <a:rPr lang="en-US"/>
              <a:t>Point at the last frame to keep (red triangle) and hit ‘Take It’ GUI, if OK</a:t>
            </a:r>
            <a:endParaRPr lang="en-US"/>
          </a:p>
          <a:p>
            <a:pPr lvl="1"/>
            <a:r>
              <a:rPr lang="en-US"/>
              <a:t>The frames up to the red triangle (inclusive) will be used in subsequent analyses.</a:t>
            </a:r>
            <a:endParaRPr lang="en-US"/>
          </a:p>
        </p:txBody>
      </p:sp>
      <p:pic>
        <p:nvPicPr>
          <p:cNvPr id="8" name="Content Placeholder 7"/>
          <p:cNvPicPr>
            <a:picLocks noGrp="1" noChangeAspect="1"/>
          </p:cNvPicPr>
          <p:nvPr>
            <p:ph sz="half" idx="1"/>
          </p:nvPr>
        </p:nvPicPr>
        <p:blipFill>
          <a:blip r:embed="rId1"/>
          <a:stretch>
            <a:fillRect/>
          </a:stretch>
        </p:blipFill>
        <p:spPr>
          <a:xfrm>
            <a:off x="457200" y="1188965"/>
            <a:ext cx="4114800" cy="49166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38100">
            <a:noFill/>
          </a:ln>
        </p:spPr>
        <p:txBody>
          <a:bodyPr>
            <a:normAutofit/>
          </a:bodyPr>
          <a:lstStyle/>
          <a:p>
            <a:r>
              <a:rPr lang="en-US" b="1">
                <a:solidFill>
                  <a:schemeClr val="accent1">
                    <a:lumMod val="75000"/>
                  </a:schemeClr>
                </a:solidFill>
              </a:rPr>
              <a:t>Analysis Flowchart</a:t>
            </a:r>
            <a:endParaRPr lang="en-US" b="1">
              <a:solidFill>
                <a:schemeClr val="accent1">
                  <a:lumMod val="75000"/>
                </a:schemeClr>
              </a:solidFill>
            </a:endParaRPr>
          </a:p>
        </p:txBody>
      </p:sp>
      <p:sp>
        <p:nvSpPr>
          <p:cNvPr id="11" name="TextBox 10"/>
          <p:cNvSpPr txBox="1"/>
          <p:nvPr/>
        </p:nvSpPr>
        <p:spPr>
          <a:xfrm>
            <a:off x="228600" y="5777342"/>
            <a:ext cx="8686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Flowchart showing m</a:t>
            </a:r>
            <a:r>
              <a:rPr kumimoji="0" lang="en-US" sz="1800" b="0" i="0" u="none" strike="noStrike" kern="1200" cap="none" spc="0" normalizeH="0" baseline="0">
                <a:ln>
                  <a:noFill/>
                </a:ln>
                <a:solidFill>
                  <a:prstClr val="white"/>
                </a:solidFill>
                <a:effectLst/>
                <a:uLnTx/>
                <a:uFillTx/>
                <a:latin typeface="Calibri" panose="020F0502020204030204"/>
                <a:ea typeface="+mn-ea"/>
                <a:cs typeface="+mn-cs"/>
              </a:rPr>
              <a:t>ajor</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analysis components of</a:t>
            </a:r>
            <a:r>
              <a:rPr lang="en-US">
                <a:solidFill>
                  <a:prstClr val="white"/>
                </a:solidFill>
                <a:latin typeface="Calibri" panose="020F0502020204030204"/>
              </a:rPr>
              <a:t> brain PET studies. In IDAE, the </a:t>
            </a:r>
            <a:r>
              <a:rPr lang="en-US">
                <a:solidFill>
                  <a:srgbClr val="FFC000"/>
                </a:solidFill>
                <a:latin typeface="Calibri" panose="020F0502020204030204"/>
              </a:rPr>
              <a:t>database </a:t>
            </a:r>
            <a:r>
              <a:rPr lang="en-US">
                <a:solidFill>
                  <a:prstClr val="white"/>
                </a:solidFill>
                <a:latin typeface="Calibri" panose="020F0502020204030204"/>
              </a:rPr>
              <a:t>of the study interacts with a few </a:t>
            </a:r>
            <a:r>
              <a:rPr lang="en-US">
                <a:solidFill>
                  <a:srgbClr val="FFC000"/>
                </a:solidFill>
                <a:latin typeface="Calibri" panose="020F0502020204030204"/>
              </a:rPr>
              <a:t>Stage 1 Packages </a:t>
            </a:r>
            <a:r>
              <a:rPr lang="en-US">
                <a:solidFill>
                  <a:prstClr val="white"/>
                </a:solidFill>
                <a:latin typeface="Calibri" panose="020F0502020204030204"/>
              </a:rPr>
              <a:t>and several </a:t>
            </a:r>
            <a:r>
              <a:rPr lang="en-US">
                <a:solidFill>
                  <a:srgbClr val="FFC000"/>
                </a:solidFill>
                <a:latin typeface="Calibri" panose="020F0502020204030204"/>
              </a:rPr>
              <a:t>Stage 2 packages </a:t>
            </a:r>
            <a:r>
              <a:rPr lang="en-US">
                <a:solidFill>
                  <a:prstClr val="white"/>
                </a:solidFill>
                <a:latin typeface="Calibri" panose="020F0502020204030204"/>
              </a:rPr>
              <a:t>to carryout analyses on groups of subjects.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1023066" y="1045399"/>
            <a:ext cx="7265609" cy="4572000"/>
            <a:chOff x="1023066" y="1045399"/>
            <a:chExt cx="7265609" cy="4572000"/>
          </a:xfrm>
        </p:grpSpPr>
        <p:cxnSp>
          <p:nvCxnSpPr>
            <p:cNvPr id="18" name="Straight Arrow Connector 17"/>
            <p:cNvCxnSpPr>
              <a:stCxn id="20" idx="2"/>
              <a:endCxn id="46" idx="0"/>
            </p:cNvCxnSpPr>
            <p:nvPr/>
          </p:nvCxnSpPr>
          <p:spPr>
            <a:xfrm flipH="1">
              <a:off x="5043182" y="1825764"/>
              <a:ext cx="1736735" cy="2877235"/>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20" idx="1"/>
              <a:endCxn id="44" idx="0"/>
            </p:cNvCxnSpPr>
            <p:nvPr/>
          </p:nvCxnSpPr>
          <p:spPr>
            <a:xfrm flipH="1">
              <a:off x="3370026" y="1502599"/>
              <a:ext cx="2085650" cy="1605563"/>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1023066" y="1045399"/>
              <a:ext cx="3017520" cy="914400"/>
            </a:xfrm>
            <a:prstGeom prst="rect">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Preprocessing of PET and MRI</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Preparation of VOIs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rPr>
                <a:t>[Stage 1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3" name="Rectangle 42"/>
            <p:cNvSpPr/>
            <p:nvPr/>
          </p:nvSpPr>
          <p:spPr>
            <a:xfrm>
              <a:off x="1861266" y="2225481"/>
              <a:ext cx="3017520" cy="646331"/>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Preparation of </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Stage 2 packages</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p:txBody>
        </p:sp>
        <p:sp>
          <p:nvSpPr>
            <p:cNvPr id="44" name="Rectangle 43"/>
            <p:cNvSpPr/>
            <p:nvPr/>
          </p:nvSpPr>
          <p:spPr>
            <a:xfrm>
              <a:off x="1861266" y="3108162"/>
              <a:ext cx="3017520" cy="1200329"/>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TAC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algn="ct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Plasma TACs, if any</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 Parameter Estimation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srgbClr val="FFC000"/>
                  </a:solidFill>
                  <a:latin typeface="Calibri" panose="020F0502020204030204"/>
                </a:rPr>
                <a:t>[Stage 2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Rectangle 44"/>
            <p:cNvSpPr/>
            <p:nvPr/>
          </p:nvSpPr>
          <p:spPr>
            <a:xfrm>
              <a:off x="5271155" y="3251126"/>
              <a:ext cx="3017520" cy="914400"/>
            </a:xfrm>
            <a:prstGeom prst="rect">
              <a:avLst/>
            </a:prstGeom>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Map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(Spatial normalization + Smoothing) </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3534422" y="4702999"/>
              <a:ext cx="3017520" cy="914400"/>
            </a:xfrm>
            <a:prstGeom prst="rect">
              <a:avLst/>
            </a:prstGeom>
            <a:ln w="1905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Summarize results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(Figures, Tables, Statistics) Voxel-wise Statistics (SPM)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Elbow Connector 47"/>
            <p:cNvCxnSpPr>
              <a:stCxn id="42" idx="2"/>
              <a:endCxn id="43" idx="0"/>
            </p:cNvCxnSpPr>
            <p:nvPr/>
          </p:nvCxnSpPr>
          <p:spPr>
            <a:xfrm rot="16200000" flipH="1">
              <a:off x="2818085" y="1673540"/>
              <a:ext cx="265682" cy="838200"/>
            </a:xfrm>
            <a:prstGeom prst="bentConnector3">
              <a:avLst>
                <a:gd name="adj1" fmla="val 5000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3" idx="2"/>
              <a:endCxn id="44" idx="0"/>
            </p:cNvCxnSpPr>
            <p:nvPr/>
          </p:nvCxnSpPr>
          <p:spPr>
            <a:xfrm>
              <a:off x="3370026" y="2871812"/>
              <a:ext cx="0" cy="23635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3"/>
              <a:endCxn id="45" idx="1"/>
            </p:cNvCxnSpPr>
            <p:nvPr/>
          </p:nvCxnSpPr>
          <p:spPr>
            <a:xfrm flipV="1">
              <a:off x="4878786" y="3708326"/>
              <a:ext cx="392369" cy="1"/>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or: Elbow 7"/>
            <p:cNvCxnSpPr>
              <a:stCxn id="44" idx="2"/>
              <a:endCxn id="46" idx="0"/>
            </p:cNvCxnSpPr>
            <p:nvPr/>
          </p:nvCxnSpPr>
          <p:spPr>
            <a:xfrm rot="16200000" flipH="1">
              <a:off x="4009350" y="3669167"/>
              <a:ext cx="394508" cy="1673156"/>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stCxn id="45" idx="2"/>
              <a:endCxn id="46" idx="0"/>
            </p:cNvCxnSpPr>
            <p:nvPr/>
          </p:nvCxnSpPr>
          <p:spPr>
            <a:xfrm rot="5400000">
              <a:off x="5642813" y="3565896"/>
              <a:ext cx="537473" cy="173673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55676" y="1179433"/>
              <a:ext cx="2648482" cy="646331"/>
            </a:xfrm>
            <a:prstGeom prst="rect">
              <a:avLst/>
            </a:prstGeom>
            <a:solidFill>
              <a:schemeClr val="accent2"/>
            </a:solidFill>
            <a:ln w="28575">
              <a:solidFill>
                <a:srgbClr val="92D05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Study’s Database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Local Directory System file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p:cNvCxnSpPr>
              <a:stCxn id="20" idx="1"/>
              <a:endCxn id="42" idx="3"/>
            </p:cNvCxnSpPr>
            <p:nvPr/>
          </p:nvCxnSpPr>
          <p:spPr>
            <a:xfrm flipH="1">
              <a:off x="4040586" y="1502599"/>
              <a:ext cx="1415090" cy="0"/>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20" idx="2"/>
              <a:endCxn id="45" idx="0"/>
            </p:cNvCxnSpPr>
            <p:nvPr/>
          </p:nvCxnSpPr>
          <p:spPr>
            <a:xfrm flipH="1">
              <a:off x="6779915" y="1825764"/>
              <a:ext cx="2" cy="1425362"/>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p:cNvSpPr txBox="1"/>
          <p:nvPr/>
        </p:nvSpPr>
        <p:spPr>
          <a:xfrm>
            <a:off x="5697660" y="6423673"/>
            <a:ext cx="3217740" cy="276999"/>
          </a:xfrm>
          <a:prstGeom prst="rect">
            <a:avLst/>
          </a:prstGeom>
          <a:noFill/>
        </p:spPr>
        <p:txBody>
          <a:bodyPr wrap="none" rtlCol="0">
            <a:spAutoFit/>
          </a:bodyPr>
          <a:lstStyle/>
          <a:p>
            <a:pPr algn="r"/>
            <a:r>
              <a:rPr lang="en-US" sz="1200">
                <a:solidFill>
                  <a:schemeClr val="bg1"/>
                </a:solidFill>
              </a:rPr>
              <a:t>VOI: Volume of interest; TAC: Time-activity curve</a:t>
            </a:r>
            <a:endParaRPr lang="en-US" sz="12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03885" y="394136"/>
            <a:ext cx="5219740" cy="6244242"/>
            <a:chOff x="403885" y="394136"/>
            <a:chExt cx="5219740" cy="6244242"/>
          </a:xfrm>
        </p:grpSpPr>
        <p:pic>
          <p:nvPicPr>
            <p:cNvPr id="9" name="Picture 8"/>
            <p:cNvPicPr>
              <a:picLocks noChangeAspect="1"/>
            </p:cNvPicPr>
            <p:nvPr/>
          </p:nvPicPr>
          <p:blipFill>
            <a:blip r:embed="rId1"/>
            <a:stretch>
              <a:fillRect/>
            </a:stretch>
          </p:blipFill>
          <p:spPr>
            <a:xfrm>
              <a:off x="1212196" y="3232664"/>
              <a:ext cx="4411429" cy="3405714"/>
            </a:xfrm>
            <a:prstGeom prst="rect">
              <a:avLst/>
            </a:prstGeom>
          </p:spPr>
        </p:pic>
        <p:pic>
          <p:nvPicPr>
            <p:cNvPr id="3" name="Picture 2"/>
            <p:cNvPicPr>
              <a:picLocks noChangeAspect="1"/>
            </p:cNvPicPr>
            <p:nvPr/>
          </p:nvPicPr>
          <p:blipFill>
            <a:blip r:embed="rId2"/>
            <a:stretch>
              <a:fillRect/>
            </a:stretch>
          </p:blipFill>
          <p:spPr>
            <a:xfrm>
              <a:off x="403885" y="394136"/>
              <a:ext cx="4411429" cy="3405714"/>
            </a:xfrm>
            <a:prstGeom prst="rect">
              <a:avLst/>
            </a:prstGeom>
          </p:spPr>
        </p:pic>
        <p:pic>
          <p:nvPicPr>
            <p:cNvPr id="5" name="Picture 4"/>
            <p:cNvPicPr>
              <a:picLocks noChangeAspect="1"/>
            </p:cNvPicPr>
            <p:nvPr/>
          </p:nvPicPr>
          <p:blipFill>
            <a:blip r:embed="rId3"/>
            <a:stretch>
              <a:fillRect/>
            </a:stretch>
          </p:blipFill>
          <p:spPr>
            <a:xfrm>
              <a:off x="1039237" y="3123574"/>
              <a:ext cx="2160000" cy="657143"/>
            </a:xfrm>
            <a:prstGeom prst="rect">
              <a:avLst/>
            </a:prstGeom>
          </p:spPr>
        </p:pic>
        <p:pic>
          <p:nvPicPr>
            <p:cNvPr id="7" name="Picture 6"/>
            <p:cNvPicPr>
              <a:picLocks noChangeAspect="1"/>
            </p:cNvPicPr>
            <p:nvPr/>
          </p:nvPicPr>
          <p:blipFill>
            <a:blip r:embed="rId4"/>
            <a:stretch>
              <a:fillRect/>
            </a:stretch>
          </p:blipFill>
          <p:spPr>
            <a:xfrm>
              <a:off x="776380" y="2614343"/>
              <a:ext cx="2422857" cy="491429"/>
            </a:xfrm>
            <a:prstGeom prst="rect">
              <a:avLst/>
            </a:prstGeom>
          </p:spPr>
        </p:pic>
        <p:sp>
          <p:nvSpPr>
            <p:cNvPr id="10" name="Oval 9"/>
            <p:cNvSpPr/>
            <p:nvPr/>
          </p:nvSpPr>
          <p:spPr>
            <a:xfrm>
              <a:off x="4039568" y="1053295"/>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27134" y="4301923"/>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p:cNvCxnSpPr>
              <a:endCxn id="7" idx="0"/>
            </p:cNvCxnSpPr>
            <p:nvPr/>
          </p:nvCxnSpPr>
          <p:spPr>
            <a:xfrm rot="10800000" flipV="1">
              <a:off x="1987810" y="1327615"/>
              <a:ext cx="2051759" cy="128672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p:cNvCxnSpPr>
              <a:stCxn id="5" idx="2"/>
              <a:endCxn id="11" idx="2"/>
            </p:cNvCxnSpPr>
            <p:nvPr/>
          </p:nvCxnSpPr>
          <p:spPr>
            <a:xfrm rot="16200000" flipH="1">
              <a:off x="3075422" y="2824531"/>
              <a:ext cx="795526" cy="270789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63258" y="2865844"/>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13689" y="3544892"/>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64515" y="1973484"/>
              <a:ext cx="0" cy="2141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IDAE4PET: Coregistration QC</a:t>
            </a:r>
            <a:endParaRPr lang="en-US"/>
          </a:p>
        </p:txBody>
      </p:sp>
      <p:pic>
        <p:nvPicPr>
          <p:cNvPr id="9" name="Content Placeholder 8"/>
          <p:cNvPicPr>
            <a:picLocks noGrp="1" noChangeAspect="1"/>
          </p:cNvPicPr>
          <p:nvPr>
            <p:ph sz="quarter" idx="10"/>
          </p:nvPr>
        </p:nvPicPr>
        <p:blipFill>
          <a:blip r:embed="rId1"/>
          <a:stretch>
            <a:fillRect/>
          </a:stretch>
        </p:blipFill>
        <p:spPr>
          <a:xfrm>
            <a:off x="411480" y="928691"/>
            <a:ext cx="8321040" cy="5220068"/>
          </a:xfrm>
          <a:prstGeom prst="rect">
            <a:avLst/>
          </a:prstGeom>
        </p:spPr>
      </p:pic>
      <p:sp>
        <p:nvSpPr>
          <p:cNvPr id="10" name="Text Placeholder 3"/>
          <p:cNvSpPr txBox="1"/>
          <p:nvPr/>
        </p:nvSpPr>
        <p:spPr>
          <a:xfrm>
            <a:off x="1318353" y="5863882"/>
            <a:ext cx="6507294" cy="994118"/>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The outlines of gray matter (from MRI) are projected on the averaged PET volume </a:t>
            </a:r>
            <a:endParaRPr lang="en-US" sz="1400">
              <a:solidFill>
                <a:schemeClr val="tx1"/>
              </a:solidFill>
            </a:endParaRPr>
          </a:p>
          <a:p>
            <a:pPr>
              <a:spcBef>
                <a:spcPts val="400"/>
              </a:spcBef>
            </a:pPr>
            <a:r>
              <a:rPr lang="en-US" sz="1400">
                <a:solidFill>
                  <a:schemeClr val="tx1"/>
                </a:solidFill>
              </a:rPr>
              <a:t>Evaluate if GM outlines agree with the PET volume. Hit ‘Approve’ GUI if OK (arrow)</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Stage 2 Packages</a:t>
            </a:r>
            <a:endParaRPr lang="en-US"/>
          </a:p>
        </p:txBody>
      </p:sp>
      <p:pic>
        <p:nvPicPr>
          <p:cNvPr id="11" name="Content Placeholder 10"/>
          <p:cNvPicPr>
            <a:picLocks noGrp="1" noChangeAspect="1"/>
          </p:cNvPicPr>
          <p:nvPr>
            <p:ph sz="half" idx="1"/>
          </p:nvPr>
        </p:nvPicPr>
        <p:blipFill>
          <a:blip r:embed="rId1"/>
          <a:stretch>
            <a:fillRect/>
          </a:stretch>
        </p:blipFill>
        <p:spPr>
          <a:xfrm>
            <a:off x="457200" y="1264718"/>
            <a:ext cx="4114800" cy="4765127"/>
          </a:xfrm>
          <a:prstGeom prst="rect">
            <a:avLst/>
          </a:prstGeom>
        </p:spPr>
      </p:pic>
      <p:sp>
        <p:nvSpPr>
          <p:cNvPr id="4" name="Content Placeholder 3"/>
          <p:cNvSpPr>
            <a:spLocks noGrp="1"/>
          </p:cNvSpPr>
          <p:nvPr>
            <p:ph sz="half" idx="2"/>
          </p:nvPr>
        </p:nvSpPr>
        <p:spPr/>
        <p:txBody>
          <a:bodyPr/>
          <a:lstStyle/>
          <a:p>
            <a:r>
              <a:rPr lang="en-US"/>
              <a:t>Stage-2 packages are to generate TACs and perform model parameter estimation (MPE)</a:t>
            </a:r>
            <a:endParaRPr lang="en-US"/>
          </a:p>
          <a:p>
            <a:pPr lvl="1"/>
            <a:r>
              <a:rPr lang="en-US"/>
              <a:t>Usually there will be several Stage-2 packages per prepMPfsx due to:</a:t>
            </a:r>
            <a:endParaRPr lang="en-US"/>
          </a:p>
          <a:p>
            <a:pPr lvl="2"/>
            <a:r>
              <a:rPr lang="en-US"/>
              <a:t>Revisions of ‘S’ and ‘R’ VOIs</a:t>
            </a:r>
            <a:endParaRPr lang="en-US"/>
          </a:p>
          <a:p>
            <a:pPr lvl="2"/>
            <a:r>
              <a:rPr lang="en-US"/>
              <a:t>Selections of the parameters in the next step</a:t>
            </a:r>
            <a:endParaRPr lang="en-US"/>
          </a:p>
          <a:p>
            <a:r>
              <a:rPr lang="en-US"/>
              <a:t>Start the preparation with ‘TAC2MPE’ GUI of L1W (upper orange circle)</a:t>
            </a:r>
            <a:endParaRPr lang="en-US"/>
          </a:p>
          <a:p>
            <a:r>
              <a:rPr lang="en-US"/>
              <a:t>Two potential scenarios (lower GUIs of L2W)</a:t>
            </a:r>
            <a:endParaRPr lang="en-US"/>
          </a:p>
          <a:p>
            <a:pPr lvl="1"/>
            <a:r>
              <a:rPr lang="en-US"/>
              <a:t>To define ‘VOI sets’, select ‘Select/rank VOI sets’ tab (lower orange circle)</a:t>
            </a:r>
            <a:endParaRPr lang="en-US"/>
          </a:p>
          <a:p>
            <a:pPr lvl="2"/>
            <a:r>
              <a:rPr lang="en-US"/>
              <a:t>Move on to understand what are ‘VOI sets’</a:t>
            </a:r>
            <a:endParaRPr lang="en-US"/>
          </a:p>
          <a:p>
            <a:pPr lvl="1"/>
            <a:r>
              <a:rPr lang="en-US"/>
              <a:t>To apply a new set of ‘other’ parameters to a VOI set, hit ‘Generate TAC2MPE’ GUI</a:t>
            </a:r>
            <a:endParaRPr lang="en-US"/>
          </a:p>
        </p:txBody>
      </p:sp>
      <p:grpSp>
        <p:nvGrpSpPr>
          <p:cNvPr id="15" name="Group 14"/>
          <p:cNvGrpSpPr/>
          <p:nvPr/>
        </p:nvGrpSpPr>
        <p:grpSpPr>
          <a:xfrm>
            <a:off x="6180377" y="4977357"/>
            <a:ext cx="2743200" cy="1763976"/>
            <a:chOff x="6180377" y="4977357"/>
            <a:chExt cx="2743200" cy="1763976"/>
          </a:xfrm>
        </p:grpSpPr>
        <p:pic>
          <p:nvPicPr>
            <p:cNvPr id="13" name="Picture 12"/>
            <p:cNvPicPr>
              <a:picLocks noChangeAspect="1"/>
            </p:cNvPicPr>
            <p:nvPr/>
          </p:nvPicPr>
          <p:blipFill>
            <a:blip r:embed="rId2"/>
            <a:stretch>
              <a:fillRect/>
            </a:stretch>
          </p:blipFill>
          <p:spPr>
            <a:xfrm>
              <a:off x="6180377" y="4977357"/>
              <a:ext cx="2743200" cy="1763976"/>
            </a:xfrm>
            <a:prstGeom prst="rect">
              <a:avLst/>
            </a:prstGeom>
          </p:spPr>
        </p:pic>
        <p:sp>
          <p:nvSpPr>
            <p:cNvPr id="14" name="Rectangle 13"/>
            <p:cNvSpPr/>
            <p:nvPr/>
          </p:nvSpPr>
          <p:spPr>
            <a:xfrm>
              <a:off x="6397288" y="5378230"/>
              <a:ext cx="1355271" cy="36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VOI Sets</a:t>
            </a:r>
            <a:endParaRPr lang="en-US"/>
          </a:p>
        </p:txBody>
      </p:sp>
      <p:pic>
        <p:nvPicPr>
          <p:cNvPr id="5" name="Content Placeholder 4"/>
          <p:cNvPicPr>
            <a:picLocks noGrp="1" noChangeAspect="1"/>
          </p:cNvPicPr>
          <p:nvPr>
            <p:ph sz="half" idx="1"/>
          </p:nvPr>
        </p:nvPicPr>
        <p:blipFill>
          <a:blip r:embed="rId1"/>
          <a:stretch>
            <a:fillRect/>
          </a:stretch>
        </p:blipFill>
        <p:spPr>
          <a:xfrm>
            <a:off x="1344239" y="1041400"/>
            <a:ext cx="2340721" cy="5211763"/>
          </a:xfrm>
          <a:prstGeom prst="rect">
            <a:avLst/>
          </a:prstGeom>
        </p:spPr>
      </p:pic>
      <p:sp>
        <p:nvSpPr>
          <p:cNvPr id="4" name="Content Placeholder 3"/>
          <p:cNvSpPr>
            <a:spLocks noGrp="1"/>
          </p:cNvSpPr>
          <p:nvPr>
            <p:ph sz="half" idx="2"/>
          </p:nvPr>
        </p:nvSpPr>
        <p:spPr>
          <a:xfrm>
            <a:off x="4253696" y="1041011"/>
            <a:ext cx="4490254" cy="5429237"/>
          </a:xfrm>
        </p:spPr>
        <p:txBody>
          <a:bodyPr>
            <a:normAutofit lnSpcReduction="10000"/>
          </a:bodyPr>
          <a:lstStyle/>
          <a:p>
            <a:r>
              <a:rPr lang="en-US"/>
              <a:t>When the ‘Select/rank VOI sets’ tab was hit in L2W, the VOI selector module pops up</a:t>
            </a:r>
            <a:endParaRPr lang="en-US"/>
          </a:p>
          <a:p>
            <a:pPr lvl="1"/>
            <a:r>
              <a:rPr lang="en-US"/>
              <a:t>Previously defined VOIs to refine/define and VOIs for reference regions are indicated by ‘S’ and ‘R’, respectively</a:t>
            </a:r>
            <a:endParaRPr lang="en-US"/>
          </a:p>
          <a:p>
            <a:pPr lvl="2"/>
            <a:r>
              <a:rPr lang="en-US"/>
              <a:t>It is OK to have no ‘S’ VOIs as in this example. </a:t>
            </a:r>
            <a:endParaRPr lang="en-US"/>
          </a:p>
          <a:p>
            <a:pPr lvl="2"/>
            <a:r>
              <a:rPr lang="en-US"/>
              <a:t>But there must be at least one ‘R’ VOI</a:t>
            </a:r>
            <a:endParaRPr lang="en-US"/>
          </a:p>
          <a:p>
            <a:pPr lvl="1"/>
            <a:r>
              <a:rPr lang="en-US"/>
              <a:t>Dark gold regions are available VOIs. No revisions are allowed in this stage</a:t>
            </a:r>
            <a:endParaRPr lang="en-US"/>
          </a:p>
          <a:p>
            <a:r>
              <a:rPr lang="en-US"/>
              <a:t>Recall that F45 is consisted of merged VOIs from FS81. </a:t>
            </a:r>
            <a:endParaRPr lang="en-US"/>
          </a:p>
          <a:p>
            <a:pPr lvl="1"/>
            <a:r>
              <a:rPr lang="en-US"/>
              <a:t>It is strongly recommended to select the F81 set.</a:t>
            </a:r>
            <a:endParaRPr lang="en-US"/>
          </a:p>
          <a:p>
            <a:pPr lvl="2"/>
            <a:r>
              <a:rPr lang="en-US"/>
              <a:t>A later function allows calculation of the values of any outcome variables for merged VOIs as weighted means (by volumes) of FS81 VOIs. </a:t>
            </a:r>
            <a:endParaRPr lang="en-US"/>
          </a:p>
          <a:p>
            <a:r>
              <a:rPr lang="en-US"/>
              <a:t>In this example:</a:t>
            </a:r>
            <a:endParaRPr lang="en-US"/>
          </a:p>
          <a:p>
            <a:pPr lvl="1"/>
            <a:r>
              <a:rPr lang="en-US"/>
              <a:t>The FS81 set was selected (as 1 and only 1; bottom left circle)</a:t>
            </a:r>
            <a:endParaRPr lang="en-US"/>
          </a:p>
          <a:p>
            <a:pPr lvl="1"/>
            <a:r>
              <a:rPr lang="en-US"/>
              <a:t>Then, the FS81 VOIs are shown in light green (right panel)</a:t>
            </a:r>
            <a:endParaRPr lang="en-US"/>
          </a:p>
          <a:p>
            <a:pPr lvl="1"/>
            <a:r>
              <a:rPr lang="en-US"/>
              <a:t>The VOI for the occipital lobe, reference region for the tracer was set to refine in the F45 set since it is available on this side alone.</a:t>
            </a:r>
            <a:endParaRPr lang="en-US"/>
          </a:p>
          <a:p>
            <a:pPr lvl="2"/>
            <a:r>
              <a:rPr lang="en-US"/>
              <a:t>Just hit the VOI’s GUI to include the VOI to the VOIs to report (orange circle, right panel) (hit it one more time to deselect).</a:t>
            </a:r>
            <a:endParaRPr lang="en-US"/>
          </a:p>
          <a:p>
            <a:pPr lvl="1"/>
            <a:r>
              <a:rPr lang="en-US"/>
              <a:t>Hit the ‘Done’ GUI to set the next module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Unlisted VOIs</a:t>
            </a:r>
            <a:endParaRPr lang="en-US"/>
          </a:p>
        </p:txBody>
      </p:sp>
      <p:pic>
        <p:nvPicPr>
          <p:cNvPr id="5" name="Content Placeholder 4"/>
          <p:cNvPicPr>
            <a:picLocks noGrp="1" noChangeAspect="1"/>
          </p:cNvPicPr>
          <p:nvPr>
            <p:ph sz="half" idx="1"/>
          </p:nvPr>
        </p:nvPicPr>
        <p:blipFill>
          <a:blip r:embed="rId1"/>
          <a:stretch>
            <a:fillRect/>
          </a:stretch>
        </p:blipFill>
        <p:spPr>
          <a:xfrm>
            <a:off x="457200" y="1056589"/>
            <a:ext cx="4114800" cy="5181384"/>
          </a:xfrm>
          <a:prstGeom prst="rect">
            <a:avLst/>
          </a:prstGeom>
        </p:spPr>
      </p:pic>
      <p:sp>
        <p:nvSpPr>
          <p:cNvPr id="4" name="Content Placeholder 3"/>
          <p:cNvSpPr>
            <a:spLocks noGrp="1"/>
          </p:cNvSpPr>
          <p:nvPr>
            <p:ph sz="half" idx="2"/>
          </p:nvPr>
        </p:nvSpPr>
        <p:spPr/>
        <p:txBody>
          <a:bodyPr/>
          <a:lstStyle/>
          <a:p>
            <a:r>
              <a:rPr lang="en-US"/>
              <a:t>Instructions for adding VOIs that are not listed under FS81 or FS45 using the pons as an example</a:t>
            </a:r>
            <a:endParaRPr lang="en-US"/>
          </a:p>
          <a:p>
            <a:pPr lvl="1"/>
            <a:r>
              <a:rPr lang="en-US"/>
              <a:t>Hit an (add) GUI (upper orange circle) in the VOI selector module to open the VOIID Utility module</a:t>
            </a:r>
            <a:endParaRPr lang="en-US"/>
          </a:p>
          <a:p>
            <a:pPr lvl="1"/>
            <a:r>
              <a:rPr lang="en-US"/>
              <a:t>Hit the key ‘p’ to list structures starting with p (middle panel)</a:t>
            </a:r>
            <a:endParaRPr lang="en-US"/>
          </a:p>
          <a:p>
            <a:pPr lvl="2"/>
            <a:r>
              <a:rPr lang="en-US"/>
              <a:t>Middle column: Brain structures</a:t>
            </a:r>
            <a:endParaRPr lang="en-US"/>
          </a:p>
          <a:p>
            <a:pPr lvl="2"/>
            <a:r>
              <a:rPr lang="en-US"/>
              <a:t>Right column: Non-brain structures</a:t>
            </a:r>
            <a:endParaRPr lang="en-US"/>
          </a:p>
          <a:p>
            <a:pPr lvl="1"/>
            <a:r>
              <a:rPr lang="en-US"/>
              <a:t>Hit ‘pons’ GUI to bring up the structure</a:t>
            </a:r>
            <a:endParaRPr lang="en-US"/>
          </a:p>
          <a:p>
            <a:pPr lvl="2"/>
            <a:r>
              <a:rPr lang="en-US"/>
              <a:t>Leave ‘whole’ on</a:t>
            </a:r>
            <a:endParaRPr lang="en-US"/>
          </a:p>
          <a:p>
            <a:pPr lvl="1"/>
            <a:r>
              <a:rPr lang="en-US"/>
              <a:t>Hit ‘Done’ GUI (right upper, middle panel)</a:t>
            </a:r>
            <a:endParaRPr lang="en-US"/>
          </a:p>
          <a:p>
            <a:pPr lvl="2"/>
            <a:r>
              <a:rPr lang="en-US"/>
              <a:t>The added structure will appear in the VOI selector module (lower panel) </a:t>
            </a:r>
            <a:endParaRPr lang="en-US"/>
          </a:p>
          <a:p>
            <a:r>
              <a:rPr lang="en-US"/>
              <a:t>The newly added VOIs are not defined by Freesurfer. Therefore ..</a:t>
            </a:r>
            <a:endParaRPr lang="en-US"/>
          </a:p>
          <a:p>
            <a:pPr lvl="1"/>
            <a:r>
              <a:rPr lang="en-US"/>
              <a:t>The user must specify it to ‘S’ or ‘R’, i.e., to define manually from scratch as a target (‘S’) or reference ‘R’ region, respectively  </a:t>
            </a:r>
            <a:endParaRPr lang="en-US"/>
          </a:p>
          <a:p>
            <a:pPr lvl="1"/>
            <a:r>
              <a:rPr lang="en-US"/>
              <a:t>The VOI could be included in ‘FS81’ (orange circle) or ‘FS45’ set, depending on which is going to be the primary VOI set.</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Options for TAC2MPE: 1</a:t>
            </a:r>
            <a:endParaRPr lang="en-US"/>
          </a:p>
        </p:txBody>
      </p:sp>
      <p:pic>
        <p:nvPicPr>
          <p:cNvPr id="5" name="Content Placeholder 4"/>
          <p:cNvPicPr>
            <a:picLocks noGrp="1" noChangeAspect="1"/>
          </p:cNvPicPr>
          <p:nvPr>
            <p:ph sz="half" idx="1"/>
          </p:nvPr>
        </p:nvPicPr>
        <p:blipFill>
          <a:blip r:embed="rId1"/>
          <a:stretch>
            <a:fillRect/>
          </a:stretch>
        </p:blipFill>
        <p:spPr>
          <a:xfrm>
            <a:off x="457200" y="1475191"/>
            <a:ext cx="4114800" cy="4344180"/>
          </a:xfrm>
          <a:prstGeom prst="rect">
            <a:avLst/>
          </a:prstGeom>
        </p:spPr>
      </p:pic>
      <p:sp>
        <p:nvSpPr>
          <p:cNvPr id="4" name="Content Placeholder 3"/>
          <p:cNvSpPr>
            <a:spLocks noGrp="1"/>
          </p:cNvSpPr>
          <p:nvPr>
            <p:ph sz="half" idx="2"/>
          </p:nvPr>
        </p:nvSpPr>
        <p:spPr/>
        <p:txBody>
          <a:bodyPr>
            <a:normAutofit/>
          </a:bodyPr>
          <a:lstStyle/>
          <a:p>
            <a:r>
              <a:rPr lang="en-US"/>
              <a:t>TAC2MPE Generator module list the VOI sets the user has for this project</a:t>
            </a:r>
            <a:endParaRPr lang="en-US"/>
          </a:p>
          <a:p>
            <a:pPr lvl="1"/>
            <a:r>
              <a:rPr lang="en-US"/>
              <a:t>The name ‘FS81-v2’ (orange circle) was assigned to the VOI set that was set in the last slide</a:t>
            </a:r>
            <a:endParaRPr lang="en-US"/>
          </a:p>
          <a:p>
            <a:pPr lvl="1"/>
            <a:r>
              <a:rPr lang="en-US"/>
              <a:t>Next GUI explains the set: 47 VOIs from FS81 and FS45 (the occipital lobe alone) sets with 0 ‘S’ and 1 ‘R’ VOIs</a:t>
            </a:r>
            <a:endParaRPr lang="en-US"/>
          </a:p>
          <a:p>
            <a:pPr lvl="2"/>
            <a:r>
              <a:rPr lang="en-US"/>
              <a:t>Most VOIs have left and right VOIs</a:t>
            </a:r>
            <a:endParaRPr lang="en-US"/>
          </a:p>
          <a:p>
            <a:pPr lvl="1"/>
            <a:r>
              <a:rPr lang="en-US"/>
              <a:t>Hit the VOI GUI, and confirm the VOIs to start selecting options in succession</a:t>
            </a:r>
            <a:endParaRPr lang="en-US"/>
          </a:p>
          <a:p>
            <a:r>
              <a:rPr lang="en-US"/>
              <a:t>HMC: Head motion correction</a:t>
            </a:r>
            <a:endParaRPr lang="en-US"/>
          </a:p>
          <a:p>
            <a:pPr lvl="1"/>
            <a:r>
              <a:rPr lang="en-US"/>
              <a:t>No HMC or select one from the mutual information theory-based approaches using SPM12’s coregistration module.</a:t>
            </a:r>
            <a:endParaRPr lang="en-US"/>
          </a:p>
          <a:p>
            <a:r>
              <a:rPr lang="en-US"/>
              <a:t>‘</a:t>
            </a:r>
            <a:r>
              <a:rPr lang="en-US" err="1"/>
              <a:t>avr</a:t>
            </a:r>
            <a:r>
              <a:rPr lang="en-US"/>
              <a:t>. PET’: Frames to average for PET-to-MRI coregistration (second round)</a:t>
            </a:r>
            <a:endParaRPr lang="en-US"/>
          </a:p>
          <a:p>
            <a:pPr lvl="1"/>
            <a:r>
              <a:rPr lang="en-US"/>
              <a:t>‘40T90’ and ‘all’ are generic, suggestive choices</a:t>
            </a:r>
            <a:endParaRPr lang="en-US"/>
          </a:p>
          <a:p>
            <a:pPr lvl="1"/>
            <a:r>
              <a:rPr lang="en-US"/>
              <a:t>Consult with the study’s framing protocol (See next slide, if applicable)</a:t>
            </a:r>
            <a:endParaRPr lang="en-US"/>
          </a:p>
          <a:p>
            <a:r>
              <a:rPr lang="en-US"/>
              <a:t>MRI2PET: Approaches for PET-to-MRI coregistration (second round)</a:t>
            </a:r>
            <a:endParaRPr lang="en-US"/>
          </a:p>
          <a:p>
            <a:pPr lvl="1"/>
            <a:r>
              <a:rPr lang="en-US"/>
              <a:t>M2P is strongly recommended</a:t>
            </a:r>
            <a:endParaRPr lang="en-US"/>
          </a:p>
          <a:p>
            <a:endParaRPr lang="en-US"/>
          </a:p>
        </p:txBody>
      </p:sp>
      <p:sp>
        <p:nvSpPr>
          <p:cNvPr id="6" name="Oval 5"/>
          <p:cNvSpPr/>
          <p:nvPr/>
        </p:nvSpPr>
        <p:spPr>
          <a:xfrm>
            <a:off x="734993" y="1747778"/>
            <a:ext cx="567160" cy="20255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 Start/End Times for Frame Averaging</a:t>
            </a:r>
            <a:endParaRPr lang="en-US"/>
          </a:p>
        </p:txBody>
      </p:sp>
      <p:sp>
        <p:nvSpPr>
          <p:cNvPr id="4" name="Content Placeholder 3"/>
          <p:cNvSpPr>
            <a:spLocks noGrp="1"/>
          </p:cNvSpPr>
          <p:nvPr>
            <p:ph sz="half" idx="2"/>
          </p:nvPr>
        </p:nvSpPr>
        <p:spPr/>
        <p:txBody>
          <a:bodyPr/>
          <a:lstStyle/>
          <a:p>
            <a:r>
              <a:rPr lang="en-US"/>
              <a:t>Aim: To specify PET frames to average for the purpose of PET-to-MRI-coregistration To transfer VOIs from MRI to PET spaces </a:t>
            </a:r>
            <a:endParaRPr lang="en-US"/>
          </a:p>
          <a:p>
            <a:r>
              <a:rPr lang="en-US"/>
              <a:t>Factors to consider:</a:t>
            </a:r>
            <a:endParaRPr lang="en-US"/>
          </a:p>
          <a:p>
            <a:pPr lvl="1"/>
            <a:r>
              <a:rPr lang="en-US"/>
              <a:t>Planned scan durations may be consistent across scans most studies but may be variable to learn the best scan durations for the tracers</a:t>
            </a:r>
            <a:endParaRPr lang="en-US"/>
          </a:p>
          <a:p>
            <a:pPr lvl="2"/>
            <a:r>
              <a:rPr lang="en-US"/>
              <a:t>There could be a common frames to use even in the latter case</a:t>
            </a:r>
            <a:endParaRPr lang="en-US"/>
          </a:p>
          <a:p>
            <a:pPr lvl="1"/>
            <a:r>
              <a:rPr lang="en-US"/>
              <a:t>To take earlier (e.g., 0-10 min frames; close to CBF images &amp; higher counts) or later segments (e.g., 40-90 min frames; images are closer to the distributions of target molecule, thus critical for modeling)  </a:t>
            </a:r>
            <a:endParaRPr lang="en-US"/>
          </a:p>
          <a:p>
            <a:r>
              <a:rPr lang="en-US"/>
              <a:t>How to specify frames in the module:</a:t>
            </a:r>
            <a:endParaRPr lang="en-US"/>
          </a:p>
          <a:p>
            <a:pPr lvl="1"/>
            <a:r>
              <a:rPr lang="en-US"/>
              <a:t>Select ‘- specify ..’ tab (upper orange circle). It turns to be editable. </a:t>
            </a:r>
            <a:endParaRPr lang="en-US"/>
          </a:p>
          <a:p>
            <a:pPr lvl="1"/>
            <a:r>
              <a:rPr lang="en-US"/>
              <a:t>Remove </a:t>
            </a:r>
            <a:r>
              <a:rPr lang="en-US" err="1"/>
              <a:t>sTe</a:t>
            </a:r>
            <a:r>
              <a:rPr lang="en-US"/>
              <a:t> (middle orange circle; to remind users to use the </a:t>
            </a:r>
            <a:r>
              <a:rPr lang="en-US" err="1"/>
              <a:t>startTend</a:t>
            </a:r>
            <a:r>
              <a:rPr lang="en-US"/>
              <a:t> format; e.g., 30T60 to mean to average 30-60 min frames) and enter yours (40T80 in the example; lower orange circle)</a:t>
            </a:r>
            <a:endParaRPr lang="en-US"/>
          </a:p>
          <a:p>
            <a:pPr lvl="1"/>
            <a:r>
              <a:rPr lang="en-US"/>
              <a:t>Make sure to hit return when done. Then, the next selection will appear</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457200" y="1440082"/>
            <a:ext cx="4114800" cy="44143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Setting Options for TAC2MPE: 2</a:t>
            </a:r>
            <a:endParaRPr lang="en-US"/>
          </a:p>
        </p:txBody>
      </p:sp>
      <p:pic>
        <p:nvPicPr>
          <p:cNvPr id="5" name="Content Placeholder 4"/>
          <p:cNvPicPr>
            <a:picLocks noGrp="1" noChangeAspect="1"/>
          </p:cNvPicPr>
          <p:nvPr>
            <p:ph sz="half" idx="1"/>
          </p:nvPr>
        </p:nvPicPr>
        <p:blipFill>
          <a:blip r:embed="rId1"/>
          <a:stretch>
            <a:fillRect/>
          </a:stretch>
        </p:blipFill>
        <p:spPr>
          <a:xfrm>
            <a:off x="457200" y="1465829"/>
            <a:ext cx="4114800" cy="4362905"/>
          </a:xfrm>
          <a:prstGeom prst="rect">
            <a:avLst/>
          </a:prstGeom>
        </p:spPr>
      </p:pic>
      <p:sp>
        <p:nvSpPr>
          <p:cNvPr id="7" name="Content Placeholder 6"/>
          <p:cNvSpPr>
            <a:spLocks noGrp="1"/>
          </p:cNvSpPr>
          <p:nvPr>
            <p:ph sz="half" idx="2"/>
          </p:nvPr>
        </p:nvSpPr>
        <p:spPr>
          <a:xfrm>
            <a:off x="4629150" y="1041011"/>
            <a:ext cx="4114800" cy="5585495"/>
          </a:xfrm>
        </p:spPr>
        <p:txBody>
          <a:bodyPr/>
          <a:lstStyle/>
          <a:p>
            <a:r>
              <a:rPr lang="en-US"/>
              <a:t>Plasma TAC:</a:t>
            </a:r>
            <a:endParaRPr lang="en-US"/>
          </a:p>
          <a:p>
            <a:pPr lvl="1"/>
            <a:r>
              <a:rPr lang="en-US"/>
              <a:t>Select ‘</a:t>
            </a:r>
            <a:r>
              <a:rPr lang="en-US" err="1"/>
              <a:t>noCpt</a:t>
            </a:r>
            <a:r>
              <a:rPr lang="en-US"/>
              <a:t>’ if no plasma data</a:t>
            </a:r>
            <a:endParaRPr lang="en-US"/>
          </a:p>
          <a:p>
            <a:pPr lvl="1"/>
            <a:r>
              <a:rPr lang="en-US"/>
              <a:t>Select one of generic flags or enter the user’s own flag (postpended to the plasma files)</a:t>
            </a:r>
            <a:endParaRPr lang="en-US"/>
          </a:p>
          <a:p>
            <a:pPr lvl="2"/>
            <a:r>
              <a:rPr lang="en-US"/>
              <a:t>Note the descriptions of individual flags using the ‘</a:t>
            </a:r>
            <a:r>
              <a:rPr lang="en-US" err="1"/>
              <a:t>NoteLine</a:t>
            </a:r>
            <a:r>
              <a:rPr lang="en-US"/>
              <a:t>’ function of IDAE (add later)</a:t>
            </a:r>
            <a:endParaRPr lang="en-US"/>
          </a:p>
          <a:p>
            <a:r>
              <a:rPr lang="en-US"/>
              <a:t>Which PET: </a:t>
            </a:r>
            <a:endParaRPr lang="en-US"/>
          </a:p>
          <a:p>
            <a:pPr lvl="1"/>
            <a:r>
              <a:rPr lang="en-US"/>
              <a:t>Indicate which PET scans to apply this TAC2MPE package using check boxes of PET 1 and so on</a:t>
            </a:r>
            <a:endParaRPr lang="en-US"/>
          </a:p>
          <a:p>
            <a:pPr lvl="2"/>
            <a:r>
              <a:rPr lang="en-US"/>
              <a:t>Check scans to apply, and select ‘done’</a:t>
            </a:r>
            <a:endParaRPr lang="en-US"/>
          </a:p>
          <a:p>
            <a:r>
              <a:rPr lang="en-US"/>
              <a:t>Add SN: Whether to add spatial normalization of functional PET volumes</a:t>
            </a:r>
            <a:endParaRPr lang="en-US"/>
          </a:p>
          <a:p>
            <a:pPr lvl="1"/>
            <a:r>
              <a:rPr lang="en-US"/>
              <a:t>SPM12’s unified segmentation method</a:t>
            </a:r>
            <a:endParaRPr lang="en-US"/>
          </a:p>
          <a:p>
            <a:pPr lvl="1"/>
            <a:r>
              <a:rPr lang="en-US"/>
              <a:t>Templates: SPM-supplied or IDAE-supplied</a:t>
            </a:r>
            <a:endParaRPr lang="en-US"/>
          </a:p>
          <a:p>
            <a:pPr lvl="1"/>
            <a:r>
              <a:rPr lang="en-US"/>
              <a:t>Sampling distances for SPM12’s special normalization routine</a:t>
            </a:r>
            <a:endParaRPr lang="en-US"/>
          </a:p>
          <a:p>
            <a:pPr lvl="1"/>
            <a:r>
              <a:rPr lang="en-US"/>
              <a:t>MRI-based spatial normalization + PET-to-MRI coregistration will be used for spatial normalization of PET volumes</a:t>
            </a:r>
            <a:endParaRPr lang="en-US"/>
          </a:p>
          <a:p>
            <a:r>
              <a:rPr lang="en-US"/>
              <a:t>Review selections </a:t>
            </a:r>
            <a:endParaRPr lang="en-US"/>
          </a:p>
          <a:p>
            <a:pPr lvl="1"/>
            <a:r>
              <a:rPr lang="en-US"/>
              <a:t>Hit a GUI (e.g., 40T80 under </a:t>
            </a:r>
            <a:r>
              <a:rPr lang="en-US" err="1"/>
              <a:t>avr</a:t>
            </a:r>
            <a:r>
              <a:rPr lang="en-US"/>
              <a:t>. PET) to revise the selection</a:t>
            </a:r>
            <a:endParaRPr lang="en-US"/>
          </a:p>
          <a:p>
            <a:pPr lvl="1"/>
            <a:r>
              <a:rPr lang="en-US"/>
              <a:t>Hit ‘Done’ if all are as intended. Then, the package will be generated. Restart the project</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Starting Stage-2 Packages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The newly added Stage-2 Package will be listed under group A (=prepMPfsx) when the project is revisited (upper panel)</a:t>
            </a:r>
            <a:endParaRPr lang="en-US"/>
          </a:p>
          <a:p>
            <a:pPr lvl="1"/>
            <a:r>
              <a:rPr lang="en-US"/>
              <a:t>Selected options are listed on the right GUI (upper horizontal arrow) in the order of selection items in TAC2MPE Generator (arrow in bottom panel)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8" name="Content Placeholder 17"/>
          <p:cNvPicPr>
            <a:picLocks noGrp="1" noChangeAspect="1"/>
          </p:cNvPicPr>
          <p:nvPr>
            <p:ph sz="half" idx="1"/>
          </p:nvPr>
        </p:nvPicPr>
        <p:blipFill>
          <a:blip r:embed="rId1"/>
          <a:stretch>
            <a:fillRect/>
          </a:stretch>
        </p:blipFill>
        <p:spPr>
          <a:xfrm>
            <a:off x="457200" y="1041012"/>
            <a:ext cx="4114800" cy="394916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a:t>Starting Stage-2 Packages</a:t>
            </a:r>
            <a:endParaRPr lang="en-US" strike="sngStrike"/>
          </a:p>
        </p:txBody>
      </p:sp>
      <p:sp>
        <p:nvSpPr>
          <p:cNvPr id="4" name="Content Placeholder 3"/>
          <p:cNvSpPr>
            <a:spLocks noGrp="1"/>
          </p:cNvSpPr>
          <p:nvPr>
            <p:ph sz="half" idx="2"/>
          </p:nvPr>
        </p:nvSpPr>
        <p:spPr>
          <a:xfrm>
            <a:off x="4629150" y="1041012"/>
            <a:ext cx="4114800" cy="5212080"/>
          </a:xfrm>
        </p:spPr>
        <p:txBody>
          <a:bodyPr/>
          <a:lstStyle/>
          <a:p>
            <a:r>
              <a:rPr lang="en-US"/>
              <a:t>Stage-2 Packages will be listed under group A (=prepMPfsx) when the project is revisited (upper panel)</a:t>
            </a:r>
            <a:endParaRPr lang="en-US"/>
          </a:p>
          <a:p>
            <a:pPr lvl="1"/>
            <a:r>
              <a:rPr lang="en-US"/>
              <a:t>Selections of options are listed on the right GUI in the order of selection items in TAC2MPE Generator (</a:t>
            </a:r>
            <a:r>
              <a:rPr lang="en-US" err="1"/>
              <a:t>hmc</a:t>
            </a:r>
            <a:r>
              <a:rPr lang="en-US"/>
              <a:t>, </a:t>
            </a:r>
            <a:r>
              <a:rPr lang="en-US" err="1"/>
              <a:t>avr</a:t>
            </a:r>
            <a:r>
              <a:rPr lang="en-US"/>
              <a:t>, m2p, </a:t>
            </a:r>
            <a:r>
              <a:rPr lang="en-US" err="1"/>
              <a:t>cpt</a:t>
            </a:r>
            <a:r>
              <a:rPr lang="en-US"/>
              <a:t>, pet, and SN)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0" name="Content Placeholder 9"/>
          <p:cNvPicPr>
            <a:picLocks noGrp="1" noChangeAspect="1"/>
          </p:cNvPicPr>
          <p:nvPr>
            <p:ph sz="half" idx="1"/>
          </p:nvPr>
        </p:nvPicPr>
        <p:blipFill>
          <a:blip r:embed="rId1"/>
          <a:stretch>
            <a:fillRect/>
          </a:stretch>
        </p:blipFill>
        <p:spPr>
          <a:xfrm>
            <a:off x="457200" y="1041012"/>
            <a:ext cx="4114800" cy="3875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Analyses with IDAE</a:t>
            </a:r>
            <a:endParaRPr lang="en-US"/>
          </a:p>
        </p:txBody>
      </p:sp>
      <p:sp>
        <p:nvSpPr>
          <p:cNvPr id="3" name="Content Placeholder 2"/>
          <p:cNvSpPr>
            <a:spLocks noGrp="1"/>
          </p:cNvSpPr>
          <p:nvPr>
            <p:ph idx="1"/>
          </p:nvPr>
        </p:nvSpPr>
        <p:spPr>
          <a:xfrm>
            <a:off x="628650" y="950975"/>
            <a:ext cx="7886700" cy="4644281"/>
          </a:xfrm>
        </p:spPr>
        <p:txBody>
          <a:bodyPr>
            <a:normAutofit lnSpcReduction="10000"/>
          </a:bodyPr>
          <a:lstStyle/>
          <a:p>
            <a:r>
              <a:rPr lang="en-US"/>
              <a:t>The next two slides outline the way analyses are performed using GUIs in IDAE</a:t>
            </a:r>
            <a:endParaRPr lang="en-US"/>
          </a:p>
          <a:p>
            <a:r>
              <a:rPr lang="en-US"/>
              <a:t>To start a session of a desired package of a desired ‘project’:</a:t>
            </a:r>
            <a:endParaRPr lang="en-US"/>
          </a:p>
          <a:p>
            <a:pPr lvl="1"/>
            <a:r>
              <a:rPr lang="en-US"/>
              <a:t>Type as follows in </a:t>
            </a:r>
            <a:r>
              <a:rPr lang="en-US" err="1"/>
              <a:t>Matlab</a:t>
            </a:r>
            <a:r>
              <a:rPr lang="en-US"/>
              <a:t> command window: &gt;&gt; </a:t>
            </a:r>
            <a:r>
              <a:rPr lang="en-US" err="1"/>
              <a:t>startIDAE</a:t>
            </a:r>
            <a:r>
              <a:rPr lang="en-US"/>
              <a:t> </a:t>
            </a:r>
            <a:r>
              <a:rPr lang="en-US" err="1"/>
              <a:t>yourUserName</a:t>
            </a:r>
            <a:endParaRPr lang="en-US"/>
          </a:p>
          <a:p>
            <a:pPr lvl="1"/>
            <a:r>
              <a:rPr lang="en-US"/>
              <a:t>Hit intended GUIs in successive GUI windows (three clicks alone)</a:t>
            </a:r>
            <a:endParaRPr lang="en-US"/>
          </a:p>
          <a:p>
            <a:pPr lvl="1"/>
            <a:r>
              <a:rPr lang="en-US"/>
              <a:t>Then the Level 1 Window of the intended package will pup up. </a:t>
            </a:r>
            <a:endParaRPr lang="en-US"/>
          </a:p>
          <a:p>
            <a:r>
              <a:rPr lang="en-US"/>
              <a:t>Now, observe the L1W for completion statuses of subject-analysis block GUIs (the main GUI matrix)</a:t>
            </a:r>
            <a:endParaRPr lang="en-US"/>
          </a:p>
          <a:p>
            <a:pPr lvl="1"/>
            <a:r>
              <a:rPr lang="en-US"/>
              <a:t>Visit the subject-analysis block GUI that shows the lowest completion percentage</a:t>
            </a:r>
            <a:endParaRPr lang="en-US"/>
          </a:p>
          <a:p>
            <a:pPr lvl="1"/>
            <a:r>
              <a:rPr lang="en-US"/>
              <a:t>In the Level 2 Window that pops up, look for interactive (=</a:t>
            </a:r>
            <a:r>
              <a:rPr lang="en-US" err="1"/>
              <a:t>i</a:t>
            </a:r>
            <a:r>
              <a:rPr lang="en-US"/>
              <a:t>; darker green) and quality control (=c; lighter green) processes that display ‘r’ (=ready) on GUIs. Just visit/complete the process. Then, ‘r’ turns to ‘c’ for completed.</a:t>
            </a:r>
            <a:endParaRPr lang="en-US"/>
          </a:p>
          <a:p>
            <a:pPr lvl="1"/>
            <a:r>
              <a:rPr lang="en-US"/>
              <a:t>Once interactive and/or quality control processes are completed on intended subjects, highlight their subject GUIs (hit GUIs) on L1W and hit the ‘Perform’ GUI. </a:t>
            </a:r>
            <a:endParaRPr lang="en-US"/>
          </a:p>
          <a:p>
            <a:pPr lvl="2"/>
            <a:r>
              <a:rPr lang="en-US"/>
              <a:t>IDAE will stop processing at the first interactive or quality control (QC) process to work on in individual subjects</a:t>
            </a:r>
            <a:endParaRPr lang="en-US"/>
          </a:p>
          <a:p>
            <a:pPr lvl="1"/>
            <a:r>
              <a:rPr lang="en-US"/>
              <a:t>Repeat the sequences until all processes are done on all subjects / scans.</a:t>
            </a:r>
            <a:endParaRPr lang="en-US"/>
          </a:p>
          <a:p>
            <a:r>
              <a:rPr lang="en-US"/>
              <a:t>Above performance principles apply to all IDAE packages that are shown in  ‘Analysis Flowchart’</a:t>
            </a:r>
            <a:endParaRPr lang="en-US"/>
          </a:p>
          <a:p>
            <a:pPr lvl="1"/>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Stage-2 Packages</a:t>
            </a:r>
            <a:endParaRPr lang="en-US"/>
          </a:p>
        </p:txBody>
      </p:sp>
      <p:sp>
        <p:nvSpPr>
          <p:cNvPr id="4" name="Content Placeholder 3"/>
          <p:cNvSpPr>
            <a:spLocks noGrp="1"/>
          </p:cNvSpPr>
          <p:nvPr>
            <p:ph sz="half" idx="2"/>
          </p:nvPr>
        </p:nvSpPr>
        <p:spPr>
          <a:xfrm>
            <a:off x="4629150" y="1041012"/>
            <a:ext cx="4114800" cy="5498684"/>
          </a:xfrm>
        </p:spPr>
        <p:txBody>
          <a:bodyPr/>
          <a:lstStyle/>
          <a:p>
            <a:r>
              <a:rPr lang="en-US"/>
              <a:t>It is very common to have several Stage-2 packages. IDAE </a:t>
            </a:r>
            <a:endParaRPr lang="en-US"/>
          </a:p>
          <a:p>
            <a:r>
              <a:rPr lang="en-US"/>
              <a:t>Major reasons for multiple Stage-2 packages:</a:t>
            </a:r>
            <a:endParaRPr lang="en-US"/>
          </a:p>
          <a:p>
            <a:pPr lvl="1"/>
            <a:r>
              <a:rPr lang="en-US"/>
              <a:t>Revisions of VOIs to refine / define (‘S’ and ‘R’ VOIs). Newly added VOI sets will be listed under current FS81_v2</a:t>
            </a:r>
            <a:endParaRPr lang="en-US"/>
          </a:p>
          <a:p>
            <a:pPr lvl="1"/>
            <a:r>
              <a:rPr lang="en-US"/>
              <a:t>Changes in any of option items </a:t>
            </a:r>
            <a:endParaRPr lang="en-US"/>
          </a:p>
          <a:p>
            <a:r>
              <a:rPr lang="en-US"/>
              <a:t>Explanation by example (totally hypothetical)</a:t>
            </a:r>
            <a:endParaRPr lang="en-US"/>
          </a:p>
          <a:p>
            <a:pPr lvl="1"/>
            <a:r>
              <a:rPr lang="en-US"/>
              <a:t>The user wanted to try averaging 0-10 min frames (0T10) for PET-to-MRI coregistration. The resulting package was ‘TAU2MPE_prepMPfsx_02’ since this is the second package</a:t>
            </a:r>
            <a:endParaRPr lang="en-US"/>
          </a:p>
          <a:p>
            <a:pPr lvl="1"/>
            <a:r>
              <a:rPr lang="en-US"/>
              <a:t>Later, the user wanted to try 30T60 to see if this performed any better than 40T80 (upper panel)</a:t>
            </a:r>
            <a:endParaRPr lang="en-US"/>
          </a:p>
          <a:p>
            <a:pPr lvl="1"/>
            <a:r>
              <a:rPr lang="en-US"/>
              <a:t>Now, the user has 3 Stage-2 packages (lower)</a:t>
            </a:r>
            <a:endParaRPr lang="en-US"/>
          </a:p>
          <a:p>
            <a:pPr lvl="1"/>
            <a:r>
              <a:rPr lang="en-US"/>
              <a:t>Comparing results from the 30T60 and 40T90 sets, the user chose not to use the 40T90 set</a:t>
            </a:r>
            <a:endParaRPr lang="en-US"/>
          </a:p>
          <a:p>
            <a:pPr lvl="1"/>
            <a:r>
              <a:rPr lang="en-US"/>
              <a:t>Hit the tab to remove (arrow, lower panel). It toggles between green (disabled) and black (enabled) face colors.</a:t>
            </a:r>
            <a:endParaRPr lang="en-US"/>
          </a:p>
          <a:p>
            <a:pPr lvl="1"/>
            <a:r>
              <a:rPr lang="en-US"/>
              <a:t>Disabled package will not show on the selection of packages (no 01 package, lower panel) </a:t>
            </a:r>
            <a:endParaRPr lang="en-US"/>
          </a:p>
          <a:p>
            <a:r>
              <a:rPr lang="en-US"/>
              <a:t>Apply the same procedures to any types of changes (i.e., major reasons), if any</a:t>
            </a:r>
            <a:endParaRPr lang="en-US"/>
          </a:p>
          <a:p>
            <a:endParaRPr lang="en-US"/>
          </a:p>
          <a:p>
            <a:endParaRPr lang="en-US"/>
          </a:p>
        </p:txBody>
      </p:sp>
      <p:pic>
        <p:nvPicPr>
          <p:cNvPr id="9" name="Content Placeholder 8"/>
          <p:cNvPicPr>
            <a:picLocks noGrp="1" noChangeAspect="1"/>
          </p:cNvPicPr>
          <p:nvPr>
            <p:ph sz="half" idx="1"/>
          </p:nvPr>
        </p:nvPicPr>
        <p:blipFill>
          <a:blip r:embed="rId1"/>
          <a:stretch>
            <a:fillRect/>
          </a:stretch>
        </p:blipFill>
        <p:spPr>
          <a:xfrm>
            <a:off x="457200" y="1110403"/>
            <a:ext cx="4114800" cy="50737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98273"/>
            <a:ext cx="7886700" cy="1105047"/>
          </a:xfrm>
        </p:spPr>
        <p:txBody>
          <a:bodyPr>
            <a:normAutofit/>
          </a:bodyPr>
          <a:lstStyle/>
          <a:p>
            <a:r>
              <a:rPr lang="en-US"/>
              <a:t>Carrying on with TAC2MPE </a:t>
            </a:r>
            <a:br>
              <a:rPr lang="en-US"/>
            </a:br>
            <a:r>
              <a:rPr lang="en-US"/>
              <a:t>(a.k.a., Stage-2 Packages)</a:t>
            </a:r>
            <a:endParaRPr lang="en-US"/>
          </a:p>
        </p:txBody>
      </p:sp>
      <p:pic>
        <p:nvPicPr>
          <p:cNvPr id="4" name="Picture 3"/>
          <p:cNvPicPr>
            <a:picLocks noChangeAspect="1"/>
          </p:cNvPicPr>
          <p:nvPr/>
        </p:nvPicPr>
        <p:blipFill>
          <a:blip r:embed="rId1"/>
          <a:stretch>
            <a:fillRect/>
          </a:stretch>
        </p:blipFill>
        <p:spPr>
          <a:xfrm>
            <a:off x="3200400" y="4259727"/>
            <a:ext cx="2743200" cy="1763976"/>
          </a:xfrm>
          <a:prstGeom prst="rect">
            <a:avLst/>
          </a:prstGeom>
        </p:spPr>
      </p:pic>
      <p:sp>
        <p:nvSpPr>
          <p:cNvPr id="5" name="Rectangle 4"/>
          <p:cNvSpPr/>
          <p:nvPr/>
        </p:nvSpPr>
        <p:spPr>
          <a:xfrm>
            <a:off x="3405736" y="5019415"/>
            <a:ext cx="1355271" cy="513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Processes of TAC2MPE with HMC</a:t>
            </a:r>
            <a:endParaRPr lang="en-US"/>
          </a:p>
        </p:txBody>
      </p:sp>
      <p:sp>
        <p:nvSpPr>
          <p:cNvPr id="3" name="Content Placeholder 2"/>
          <p:cNvSpPr>
            <a:spLocks noGrp="1"/>
          </p:cNvSpPr>
          <p:nvPr>
            <p:ph idx="1"/>
          </p:nvPr>
        </p:nvSpPr>
        <p:spPr>
          <a:xfrm>
            <a:off x="628650" y="950974"/>
            <a:ext cx="7886700" cy="5632705"/>
          </a:xfrm>
        </p:spPr>
        <p:txBody>
          <a:bodyPr>
            <a:normAutofit lnSpcReduction="10000"/>
          </a:bodyPr>
          <a:lstStyle/>
          <a:p>
            <a:r>
              <a:rPr lang="en-US"/>
              <a:t>Frame-by-frame head motion correction using SPM12’s coregistration module with the user-selected cost function (optional)</a:t>
            </a:r>
            <a:endParaRPr lang="en-US"/>
          </a:p>
          <a:p>
            <a:r>
              <a:rPr lang="en-US"/>
              <a:t>Coregistration of PET to the MRI:</a:t>
            </a:r>
            <a:endParaRPr lang="en-US"/>
          </a:p>
          <a:p>
            <a:pPr lvl="1"/>
            <a:r>
              <a:rPr lang="en-US"/>
              <a:t>Averaging PET frames as selected during the generation of TAC2MPE</a:t>
            </a:r>
            <a:endParaRPr lang="en-US"/>
          </a:p>
          <a:p>
            <a:pPr lvl="1"/>
            <a:r>
              <a:rPr lang="en-US"/>
              <a:t>PET-to-MRI coregistration with SPM12’s coregistration module</a:t>
            </a:r>
            <a:endParaRPr lang="en-US"/>
          </a:p>
          <a:p>
            <a:pPr lvl="1"/>
            <a:r>
              <a:rPr lang="en-US"/>
              <a:t>In the QC process, the gray matter outlines from the MRI are projected on the averaged PET volume (See ‘Coregistration QC @IDAE4TACs)</a:t>
            </a:r>
            <a:endParaRPr lang="en-US"/>
          </a:p>
          <a:p>
            <a:pPr lvl="2"/>
            <a:r>
              <a:rPr lang="en-US"/>
              <a:t>If the coregistration is not acceptable, the user can displace the GM outlines to fit with gray matter of the PET volume to repeat the coregistration using the current guesses as the initial guesses for the optimization process </a:t>
            </a:r>
            <a:endParaRPr lang="en-US"/>
          </a:p>
          <a:p>
            <a:r>
              <a:rPr lang="en-US"/>
              <a:t>Generation of regional TACs:</a:t>
            </a:r>
            <a:endParaRPr lang="en-US"/>
          </a:p>
          <a:p>
            <a:pPr lvl="1"/>
            <a:r>
              <a:rPr lang="en-US"/>
              <a:t>Specified VOIs will be transferred from the MRI to PET spaces according to the PET-to-MRI coregistration parameters, and applied to successive PET frames to obtain regional TACs</a:t>
            </a:r>
            <a:endParaRPr lang="en-US"/>
          </a:p>
          <a:p>
            <a:r>
              <a:rPr lang="en-US"/>
              <a:t>Spatial normalization of the MRI</a:t>
            </a:r>
            <a:endParaRPr lang="en-US"/>
          </a:p>
          <a:p>
            <a:pPr lvl="1"/>
            <a:r>
              <a:rPr lang="en-US"/>
              <a:t>All spatial normalization processes will be performed the unified segmentation method of SPM12</a:t>
            </a:r>
            <a:endParaRPr lang="en-US"/>
          </a:p>
          <a:p>
            <a:pPr lvl="1"/>
            <a:r>
              <a:rPr lang="en-US"/>
              <a:t>In the QC process, the gray matter outlines in the MNI space (generated using the probabilistic maps of spatially normalized gray matter VOIs) are projected on the spatially normalized MRI of the subject</a:t>
            </a:r>
            <a:endParaRPr lang="en-US"/>
          </a:p>
          <a:p>
            <a:pPr lvl="2"/>
            <a:r>
              <a:rPr lang="en-US"/>
              <a:t>No correction measures are available. The user can eliminate the subjects with failed spatial normalization</a:t>
            </a:r>
            <a:endParaRPr lang="en-US"/>
          </a:p>
          <a:p>
            <a:r>
              <a:rPr lang="en-US"/>
              <a:t>Lastly, perform MPE and summarize results.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 HMC</a:t>
            </a:r>
            <a:endParaRPr lang="en-US"/>
          </a:p>
        </p:txBody>
      </p:sp>
      <p:pic>
        <p:nvPicPr>
          <p:cNvPr id="5" name="Content Placeholder 4"/>
          <p:cNvPicPr>
            <a:picLocks noGrp="1" noChangeAspect="1"/>
          </p:cNvPicPr>
          <p:nvPr>
            <p:ph sz="half" idx="1"/>
          </p:nvPr>
        </p:nvPicPr>
        <p:blipFill>
          <a:blip r:embed="rId1"/>
          <a:stretch>
            <a:fillRect/>
          </a:stretch>
        </p:blipFill>
        <p:spPr>
          <a:xfrm>
            <a:off x="470160" y="1041400"/>
            <a:ext cx="4088880" cy="5211763"/>
          </a:xfrm>
          <a:prstGeom prst="rect">
            <a:avLst/>
          </a:prstGeom>
        </p:spPr>
      </p:pic>
      <p:sp>
        <p:nvSpPr>
          <p:cNvPr id="4" name="Content Placeholder 3"/>
          <p:cNvSpPr>
            <a:spLocks noGrp="1"/>
          </p:cNvSpPr>
          <p:nvPr>
            <p:ph sz="half" idx="2"/>
          </p:nvPr>
        </p:nvSpPr>
        <p:spPr/>
        <p:txBody>
          <a:bodyPr/>
          <a:lstStyle/>
          <a:p>
            <a:r>
              <a:rPr lang="en-US"/>
              <a:t>Just follow the principle of IDAE-managed analyses: Perform automatic processes first</a:t>
            </a:r>
            <a:endParaRPr lang="en-US"/>
          </a:p>
          <a:p>
            <a:pPr lvl="1"/>
            <a:r>
              <a:rPr lang="en-US"/>
              <a:t>Highlight the subject to perform (upper panel) and hit ‘Perform’ GUI (arrow)</a:t>
            </a:r>
            <a:endParaRPr lang="en-US"/>
          </a:p>
          <a:p>
            <a:pPr lvl="2"/>
            <a:r>
              <a:rPr lang="en-US"/>
              <a:t>In this case, frame-by-frame head motion correction will be performed using SPM12’s coregistration module with the specified cost function</a:t>
            </a:r>
            <a:endParaRPr lang="en-US"/>
          </a:p>
          <a:p>
            <a:pPr lvl="1"/>
            <a:r>
              <a:rPr lang="en-US"/>
              <a:t>When done, visit the first subject x analysis-base GUI with an increased completion status % (orange circle at 33%)</a:t>
            </a:r>
            <a:endParaRPr lang="en-US"/>
          </a:p>
          <a:p>
            <a:pPr lvl="1"/>
            <a:r>
              <a:rPr lang="en-US"/>
              <a:t>Look for the first light green GUIs with ‘r’ (=ready) or ‘p’ (=pending). Hit it</a:t>
            </a:r>
            <a:endParaRPr lang="en-US"/>
          </a:p>
          <a:p>
            <a:pPr lvl="2"/>
            <a:r>
              <a:rPr lang="en-US"/>
              <a:t>The plot of mean cortex TAC will appear</a:t>
            </a:r>
            <a:endParaRPr lang="en-US"/>
          </a:p>
          <a:p>
            <a:pPr lvl="1"/>
            <a:r>
              <a:rPr lang="en-US"/>
              <a:t>Approve it, if the TAC is reasonably smooth</a:t>
            </a:r>
            <a:endParaRPr lang="en-US"/>
          </a:p>
          <a:p>
            <a:pPr lvl="2"/>
            <a:r>
              <a:rPr lang="en-US"/>
              <a:t>No further correction measures at after HMC except removing the last (or a few last) frames.</a:t>
            </a:r>
            <a:endParaRPr lang="en-US"/>
          </a:p>
          <a:p>
            <a:r>
              <a:rPr lang="en-US"/>
              <a:t>The ‘d’ process (special processes that are applicable to certain cases) are not applicable without ‘correction’ approaches for the scans with ‘interrupted’ or ‘segmented’  frames</a:t>
            </a:r>
            <a:endParaRPr lang="en-US"/>
          </a:p>
          <a:p>
            <a:r>
              <a:rPr lang="en-US"/>
              <a:t>Once the QC process is done, repeat processing automatic processes</a:t>
            </a:r>
            <a:endParaRPr lang="en-US"/>
          </a:p>
        </p:txBody>
      </p:sp>
      <p:sp>
        <p:nvSpPr>
          <p:cNvPr id="6" name="TextBox 5"/>
          <p:cNvSpPr txBox="1"/>
          <p:nvPr/>
        </p:nvSpPr>
        <p:spPr>
          <a:xfrm>
            <a:off x="746722" y="6383438"/>
            <a:ext cx="7650556" cy="307777"/>
          </a:xfrm>
          <a:prstGeom prst="rect">
            <a:avLst/>
          </a:prstGeom>
          <a:noFill/>
        </p:spPr>
        <p:txBody>
          <a:bodyPr wrap="none" rtlCol="0">
            <a:spAutoFit/>
          </a:bodyPr>
          <a:lstStyle/>
          <a:p>
            <a:pPr algn="ctr"/>
            <a:r>
              <a:rPr lang="en-US" sz="1400">
                <a:solidFill>
                  <a:schemeClr val="bg1"/>
                </a:solidFill>
              </a:rPr>
              <a:t>Note that IDAE4SN (spatial normalization) will be processed as well since the block involves MRI alone </a:t>
            </a:r>
            <a:endParaRPr lang="en-US" sz="140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without HMC</a:t>
            </a:r>
            <a:endParaRPr lang="en-US"/>
          </a:p>
        </p:txBody>
      </p:sp>
      <p:pic>
        <p:nvPicPr>
          <p:cNvPr id="5" name="Content Placeholder 4"/>
          <p:cNvPicPr>
            <a:picLocks noGrp="1" noChangeAspect="1"/>
          </p:cNvPicPr>
          <p:nvPr>
            <p:ph sz="half" idx="1"/>
          </p:nvPr>
        </p:nvPicPr>
        <p:blipFill>
          <a:blip r:embed="rId1"/>
          <a:stretch>
            <a:fillRect/>
          </a:stretch>
        </p:blipFill>
        <p:spPr>
          <a:xfrm>
            <a:off x="661255" y="1132463"/>
            <a:ext cx="3706689" cy="5029636"/>
          </a:xfrm>
          <a:prstGeom prst="rect">
            <a:avLst/>
          </a:prstGeom>
        </p:spPr>
      </p:pic>
      <p:sp>
        <p:nvSpPr>
          <p:cNvPr id="4" name="Content Placeholder 3"/>
          <p:cNvSpPr>
            <a:spLocks noGrp="1"/>
          </p:cNvSpPr>
          <p:nvPr>
            <p:ph sz="half" idx="2"/>
          </p:nvPr>
        </p:nvSpPr>
        <p:spPr/>
        <p:txBody>
          <a:bodyPr/>
          <a:lstStyle/>
          <a:p>
            <a:r>
              <a:rPr lang="en-US"/>
              <a:t>TAC2MPE without HMC is identical in the core structure to the version without HMC except that this version lacks IDAE4HMC</a:t>
            </a:r>
            <a:endParaRPr lang="en-US"/>
          </a:p>
          <a:p>
            <a:r>
              <a:rPr lang="en-US"/>
              <a:t>Again, just follow the principle of IDAE-managed analyses</a:t>
            </a:r>
            <a:endParaRPr lang="en-US"/>
          </a:p>
          <a:p>
            <a:pPr lvl="1"/>
            <a:r>
              <a:rPr lang="en-US"/>
              <a:t>Perform available automatic processes</a:t>
            </a:r>
            <a:endParaRPr lang="en-US"/>
          </a:p>
          <a:p>
            <a:pPr lvl="1"/>
            <a:r>
              <a:rPr lang="en-US"/>
              <a:t>Visit the first subject x block GUI what is expected to have an interactive process (upper)</a:t>
            </a:r>
            <a:endParaRPr lang="en-US"/>
          </a:p>
          <a:p>
            <a:pPr lvl="1"/>
            <a:r>
              <a:rPr lang="en-US"/>
              <a:t>Visit the first light-green GUIs displaying ‘r’ (middle circle)</a:t>
            </a:r>
            <a:endParaRPr lang="en-US"/>
          </a:p>
          <a:p>
            <a:pPr lvl="2"/>
            <a:r>
              <a:rPr lang="en-US"/>
              <a:t>Then, the QC process of PET-to-MRI coregistration opens (the same as the next slide)</a:t>
            </a:r>
            <a:endParaRPr lang="en-US"/>
          </a:p>
          <a:p>
            <a:pPr lvl="1"/>
            <a:r>
              <a:rPr lang="en-US"/>
              <a:t>When it is done, hit ‘Perform’ GUI in L1W. </a:t>
            </a:r>
            <a:endParaRPr lang="en-US"/>
          </a:p>
          <a:p>
            <a:pPr lvl="1"/>
            <a:r>
              <a:rPr lang="en-US"/>
              <a:t>Then the second row of light-green GUIs (lower circle) will show ‘r’ (See the slide of ‘Review/approve regional TACs’ downstream)</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Coregistration QC @IDAE4TACs</a:t>
            </a:r>
            <a:endParaRPr lang="en-US"/>
          </a:p>
        </p:txBody>
      </p:sp>
      <p:pic>
        <p:nvPicPr>
          <p:cNvPr id="14" name="Content Placeholder 13"/>
          <p:cNvPicPr>
            <a:picLocks noGrp="1" noChangeAspect="1"/>
          </p:cNvPicPr>
          <p:nvPr>
            <p:ph sz="quarter" idx="10"/>
          </p:nvPr>
        </p:nvPicPr>
        <p:blipFill>
          <a:blip r:embed="rId1"/>
          <a:stretch>
            <a:fillRect/>
          </a:stretch>
        </p:blipFill>
        <p:spPr>
          <a:xfrm>
            <a:off x="74281" y="928688"/>
            <a:ext cx="8995438" cy="5578475"/>
          </a:xfrm>
          <a:prstGeom prst="rect">
            <a:avLst/>
          </a:prstGeom>
        </p:spPr>
      </p:pic>
      <p:sp>
        <p:nvSpPr>
          <p:cNvPr id="15" name="Text Placeholder 3"/>
          <p:cNvSpPr txBox="1"/>
          <p:nvPr/>
        </p:nvSpPr>
        <p:spPr>
          <a:xfrm>
            <a:off x="710689" y="3486874"/>
            <a:ext cx="7543475" cy="721223"/>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Evaluate if the outlines of gray matter (from MRI) agree with gray matter of the averaged PET volume </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
        <p:nvSpPr>
          <p:cNvPr id="16" name="Oval 15"/>
          <p:cNvSpPr/>
          <p:nvPr/>
        </p:nvSpPr>
        <p:spPr>
          <a:xfrm>
            <a:off x="8709949" y="3460831"/>
            <a:ext cx="359770" cy="283580"/>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p:cNvCxnSpPr>
            <a:stCxn id="15" idx="3"/>
          </p:cNvCxnSpPr>
          <p:nvPr/>
        </p:nvCxnSpPr>
        <p:spPr>
          <a:xfrm flipV="1">
            <a:off x="8254164" y="3611301"/>
            <a:ext cx="455785" cy="23618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Review/Approve Regional TACs</a:t>
            </a:r>
            <a:endParaRPr lang="en-US"/>
          </a:p>
        </p:txBody>
      </p:sp>
      <p:pic>
        <p:nvPicPr>
          <p:cNvPr id="17" name="Content Placeholder 16"/>
          <p:cNvPicPr>
            <a:picLocks noGrp="1" noChangeAspect="1"/>
          </p:cNvPicPr>
          <p:nvPr>
            <p:ph sz="half" idx="1"/>
          </p:nvPr>
        </p:nvPicPr>
        <p:blipFill>
          <a:blip r:embed="rId1"/>
          <a:stretch>
            <a:fillRect/>
          </a:stretch>
        </p:blipFill>
        <p:spPr>
          <a:xfrm>
            <a:off x="457200" y="1283520"/>
            <a:ext cx="4114800" cy="4727522"/>
          </a:xfrm>
          <a:prstGeom prst="rect">
            <a:avLst/>
          </a:prstGeom>
        </p:spPr>
      </p:pic>
      <p:sp>
        <p:nvSpPr>
          <p:cNvPr id="7" name="Content Placeholder 6"/>
          <p:cNvSpPr>
            <a:spLocks noGrp="1"/>
          </p:cNvSpPr>
          <p:nvPr>
            <p:ph sz="half" idx="2"/>
          </p:nvPr>
        </p:nvSpPr>
        <p:spPr/>
        <p:txBody>
          <a:bodyPr/>
          <a:lstStyle/>
          <a:p>
            <a:r>
              <a:rPr lang="en-US"/>
              <a:t>Again, hit the first subject x block GUI with ‘increased’ completion status % (orange circle), and visit the first QC (light green) GUI with ‘r’ (or ‘p’) on it.</a:t>
            </a:r>
            <a:endParaRPr lang="en-US"/>
          </a:p>
          <a:p>
            <a:r>
              <a:rPr lang="en-US"/>
              <a:t>Then, plots of regional TACs will pop up</a:t>
            </a:r>
            <a:endParaRPr lang="en-US"/>
          </a:p>
          <a:p>
            <a:pPr lvl="1"/>
            <a:r>
              <a:rPr lang="en-US"/>
              <a:t>Approve it if TACs look OK (orange circle)</a:t>
            </a:r>
            <a:endParaRPr lang="en-US"/>
          </a:p>
          <a:p>
            <a:pPr lvl="1"/>
            <a:r>
              <a:rPr lang="en-US"/>
              <a:t>‘Correct’ GUI has no functions at this stage</a:t>
            </a:r>
            <a:endParaRPr lang="en-US"/>
          </a:p>
          <a:p>
            <a:pPr lvl="1"/>
            <a:r>
              <a:rPr lang="en-US"/>
              <a:t>Users can set regions to display. See the next slide for the procedure </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VOI Selector Module</a:t>
            </a:r>
            <a:endParaRPr lang="en-US"/>
          </a:p>
        </p:txBody>
      </p:sp>
      <p:pic>
        <p:nvPicPr>
          <p:cNvPr id="12" name="Content Placeholder 11"/>
          <p:cNvPicPr>
            <a:picLocks noGrp="1" noChangeAspect="1"/>
          </p:cNvPicPr>
          <p:nvPr>
            <p:ph sz="half" idx="1"/>
          </p:nvPr>
        </p:nvPicPr>
        <p:blipFill>
          <a:blip r:embed="rId1"/>
          <a:stretch>
            <a:fillRect/>
          </a:stretch>
        </p:blipFill>
        <p:spPr>
          <a:xfrm>
            <a:off x="457200" y="1041012"/>
            <a:ext cx="4114800" cy="3778898"/>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The VOI selector module pops up together with plots of regional TACs</a:t>
            </a:r>
            <a:endParaRPr lang="en-US"/>
          </a:p>
          <a:p>
            <a:r>
              <a:rPr lang="en-US"/>
              <a:t>Users can control which regions to include the plots via the VOI selector module:</a:t>
            </a:r>
            <a:endParaRPr lang="en-US"/>
          </a:p>
          <a:p>
            <a:pPr lvl="1"/>
            <a:r>
              <a:rPr lang="en-US"/>
              <a:t>Anatomical labels of all available VOIs are listed in 4 primary columns </a:t>
            </a:r>
            <a:endParaRPr lang="en-US"/>
          </a:p>
          <a:p>
            <a:pPr lvl="1"/>
            <a:r>
              <a:rPr lang="en-US"/>
              <a:t>Each primary column (the first column magnified) lists 3 secondary columns for the left (L), right (R), and whole (W; left-right merged) regions (orange circle)</a:t>
            </a:r>
            <a:endParaRPr lang="en-US"/>
          </a:p>
          <a:p>
            <a:pPr lvl="2"/>
            <a:r>
              <a:rPr lang="en-US"/>
              <a:t>The columns of L and R are disable for those VOIs that are defined for the left-right merged VOIs alone, as for the brainstem (orange arrow)</a:t>
            </a:r>
            <a:endParaRPr lang="en-US"/>
          </a:p>
          <a:p>
            <a:pPr lvl="1"/>
            <a:r>
              <a:rPr lang="en-US"/>
              <a:t>Current selections are checked (black fill)</a:t>
            </a:r>
            <a:endParaRPr lang="en-US"/>
          </a:p>
          <a:p>
            <a:pPr lvl="2"/>
            <a:r>
              <a:rPr lang="en-US"/>
              <a:t>Users can change the selection statuses by clicking on the checkboxes </a:t>
            </a:r>
            <a:endParaRPr lang="en-US"/>
          </a:p>
          <a:p>
            <a:pPr lvl="2"/>
            <a:r>
              <a:rPr lang="en-US"/>
              <a:t>Users can change the statues of all regions of respective categories using ‘L’, ‘R’, and ‘W’ GUIs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TACs Are Not Generated</a:t>
            </a:r>
            <a:endParaRPr lang="en-US"/>
          </a:p>
        </p:txBody>
      </p:sp>
      <p:sp>
        <p:nvSpPr>
          <p:cNvPr id="4" name="Content Placeholder 3"/>
          <p:cNvSpPr>
            <a:spLocks noGrp="1"/>
          </p:cNvSpPr>
          <p:nvPr>
            <p:ph sz="half" idx="2"/>
          </p:nvPr>
        </p:nvSpPr>
        <p:spPr>
          <a:xfrm>
            <a:off x="4629150" y="1041011"/>
            <a:ext cx="4114800" cy="5417661"/>
          </a:xfrm>
        </p:spPr>
        <p:txBody>
          <a:bodyPr>
            <a:normAutofit/>
          </a:bodyPr>
          <a:lstStyle/>
          <a:p>
            <a:r>
              <a:rPr lang="en-US"/>
              <a:t>After performance of automated regions, the step of ‘transfer VOIs to PET &amp; generate TACs’ could remain incomplete (‘r’ is ready to perform). Two major reasons for such instances</a:t>
            </a:r>
            <a:endParaRPr lang="en-US"/>
          </a:p>
          <a:p>
            <a:r>
              <a:rPr lang="en-US"/>
              <a:t>The mean cortex TAC has not been approved for the scan.</a:t>
            </a:r>
            <a:endParaRPr lang="en-US"/>
          </a:p>
          <a:p>
            <a:pPr lvl="1"/>
            <a:r>
              <a:rPr lang="en-US"/>
              <a:t>That may not be the case if the MRI-to PET coregistration is performed (in this case)</a:t>
            </a:r>
            <a:endParaRPr lang="en-US"/>
          </a:p>
          <a:p>
            <a:r>
              <a:rPr lang="en-US"/>
              <a:t>Not all VOIs od specified VOI sets are not ready.</a:t>
            </a:r>
            <a:endParaRPr lang="en-US"/>
          </a:p>
          <a:p>
            <a:pPr lvl="1"/>
            <a:r>
              <a:rPr lang="en-US"/>
              <a:t>Users will get a summary of the problems IDAE found for the VOIs in MATLAB command window (insert) </a:t>
            </a:r>
            <a:endParaRPr lang="en-US"/>
          </a:p>
          <a:p>
            <a:pPr lvl="1"/>
            <a:r>
              <a:rPr lang="en-US"/>
              <a:t>Two types of VOI files</a:t>
            </a:r>
            <a:endParaRPr lang="en-US"/>
          </a:p>
          <a:p>
            <a:pPr lvl="2"/>
            <a:r>
              <a:rPr lang="en-US"/>
              <a:t>Shared VOI sets: VOIs that are straight from Freesurfer and shared by local users. Only local manage is allowed modify defective VOIs. </a:t>
            </a:r>
            <a:endParaRPr lang="en-US"/>
          </a:p>
          <a:p>
            <a:pPr lvl="2"/>
            <a:r>
              <a:rPr lang="en-US"/>
              <a:t>Personal VOI sets: User-defined ‘S’ or ‘R’ VOIs. The user must complete them as ‘complete’ or ‘as good as possible to be used for VOIs. Shared VOIs will be used for non-‘S’ or ‘R’ VOIs.</a:t>
            </a:r>
            <a:endParaRPr lang="en-US"/>
          </a:p>
          <a:p>
            <a:pPr lvl="1"/>
            <a:r>
              <a:rPr lang="en-US"/>
              <a:t>Revisit the steps of define/define VOIs to complete ‘S’ and ‘R’ VOIs and revisit this step.</a:t>
            </a:r>
            <a:endParaRPr lang="en-US"/>
          </a:p>
        </p:txBody>
      </p:sp>
      <p:pic>
        <p:nvPicPr>
          <p:cNvPr id="15" name="Content Placeholder 14"/>
          <p:cNvPicPr>
            <a:picLocks noGrp="1" noChangeAspect="1"/>
          </p:cNvPicPr>
          <p:nvPr>
            <p:ph sz="half" idx="1"/>
          </p:nvPr>
        </p:nvPicPr>
        <p:blipFill>
          <a:blip r:embed="rId1"/>
          <a:stretch>
            <a:fillRect/>
          </a:stretch>
        </p:blipFill>
        <p:spPr>
          <a:xfrm>
            <a:off x="457200" y="1345024"/>
            <a:ext cx="4114800" cy="460451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Processes of IDAE4TACs</a:t>
            </a:r>
            <a:endParaRPr lang="en-US"/>
          </a:p>
        </p:txBody>
      </p:sp>
      <p:pic>
        <p:nvPicPr>
          <p:cNvPr id="7" name="Content Placeholder 6"/>
          <p:cNvPicPr>
            <a:picLocks noGrp="1" noChangeAspect="1"/>
          </p:cNvPicPr>
          <p:nvPr>
            <p:ph sz="half" idx="1"/>
          </p:nvPr>
        </p:nvPicPr>
        <p:blipFill>
          <a:blip r:embed="rId1"/>
          <a:stretch>
            <a:fillRect/>
          </a:stretch>
        </p:blipFill>
        <p:spPr>
          <a:xfrm>
            <a:off x="457200" y="1490175"/>
            <a:ext cx="4114800" cy="4314212"/>
          </a:xfrm>
          <a:prstGeom prst="rect">
            <a:avLst/>
          </a:prstGeom>
        </p:spPr>
      </p:pic>
      <p:sp>
        <p:nvSpPr>
          <p:cNvPr id="4" name="Content Placeholder 3"/>
          <p:cNvSpPr>
            <a:spLocks noGrp="1"/>
          </p:cNvSpPr>
          <p:nvPr>
            <p:ph sz="half" idx="2"/>
          </p:nvPr>
        </p:nvSpPr>
        <p:spPr/>
        <p:txBody>
          <a:bodyPr/>
          <a:lstStyle/>
          <a:p>
            <a:r>
              <a:rPr lang="en-US"/>
              <a:t>Feel free to visit optional processes (‘o’ in the first column)</a:t>
            </a:r>
            <a:endParaRPr lang="en-US"/>
          </a:p>
          <a:p>
            <a:r>
              <a:rPr lang="en-US"/>
              <a:t>Review PET on MRI (merge/fuse)</a:t>
            </a:r>
            <a:endParaRPr lang="en-US"/>
          </a:p>
          <a:p>
            <a:pPr lvl="1"/>
            <a:r>
              <a:rPr lang="en-US"/>
              <a:t>Aim: To display the averaged PET images on the MRI for visual inspection.</a:t>
            </a:r>
            <a:endParaRPr lang="en-US"/>
          </a:p>
          <a:p>
            <a:pPr lvl="1"/>
            <a:r>
              <a:rPr lang="en-US"/>
              <a:t>Procedures: Hit ‘Fuse’ GUI (upper circle), and adjust intensities of the MRI (upper slider) and PET (lower slider, lower circle)</a:t>
            </a:r>
            <a:endParaRPr lang="en-US"/>
          </a:p>
          <a:p>
            <a:pPr lvl="1"/>
            <a:r>
              <a:rPr lang="en-US"/>
              <a:t>Image navigation:</a:t>
            </a:r>
            <a:endParaRPr lang="en-US"/>
          </a:p>
          <a:p>
            <a:pPr lvl="2"/>
            <a:r>
              <a:rPr lang="en-US"/>
              <a:t>Hit at any point on a image to display orthogonal images through that point</a:t>
            </a:r>
            <a:endParaRPr lang="en-US"/>
          </a:p>
          <a:p>
            <a:pPr lvl="2"/>
            <a:r>
              <a:rPr lang="en-US"/>
              <a:t>Hit </a:t>
            </a:r>
            <a:r>
              <a:rPr lang="en-US">
                <a:solidFill>
                  <a:srgbClr val="FF0000"/>
                </a:solidFill>
              </a:rPr>
              <a:t>u</a:t>
            </a:r>
            <a:r>
              <a:rPr lang="en-US"/>
              <a:t>p/dow</a:t>
            </a:r>
            <a:r>
              <a:rPr lang="en-US">
                <a:solidFill>
                  <a:srgbClr val="FF0000"/>
                </a:solidFill>
              </a:rPr>
              <a:t>n</a:t>
            </a:r>
            <a:r>
              <a:rPr lang="en-US"/>
              <a:t>, </a:t>
            </a:r>
            <a:r>
              <a:rPr lang="en-US" err="1"/>
              <a:t>i</a:t>
            </a:r>
            <a:r>
              <a:rPr lang="en-US"/>
              <a:t>/m (next to u/n), and &lt;/&gt; keys to navigate cranium/neck, inion/nasion, and left/right directions, respectively</a:t>
            </a:r>
            <a:endParaRPr lang="en-US"/>
          </a:p>
          <a:p>
            <a:pPr lvl="2"/>
            <a:r>
              <a:rPr lang="en-US"/>
              <a:t>Hit ‘q’ key to navigate 30 images in the current direction: e.g., ‘u’ then ‘q’ to navigate 30 images toward the cranium</a:t>
            </a:r>
            <a:endParaRPr lang="en-US"/>
          </a:p>
          <a:p>
            <a:r>
              <a:rPr lang="en-US"/>
              <a:t> Display TAC status across subjects/scans</a:t>
            </a:r>
            <a:endParaRPr lang="en-US"/>
          </a:p>
          <a:p>
            <a:pPr marL="0" inden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p:spPr>
        <p:txBody>
          <a:bodyPr>
            <a:normAutofit fontScale="90000"/>
          </a:bodyPr>
          <a:lstStyle/>
          <a:p>
            <a:r>
              <a:rPr lang="en-US" b="1">
                <a:solidFill>
                  <a:schemeClr val="accent5">
                    <a:lumMod val="75000"/>
                  </a:schemeClr>
                </a:solidFill>
              </a:rPr>
              <a:t>Starting an IDAE Session</a:t>
            </a:r>
            <a:endParaRPr lang="en-US" b="1">
              <a:solidFill>
                <a:schemeClr val="accent5">
                  <a:lumMod val="75000"/>
                </a:schemeClr>
              </a:solidFill>
            </a:endParaRPr>
          </a:p>
        </p:txBody>
      </p:sp>
      <p:sp>
        <p:nvSpPr>
          <p:cNvPr id="5" name="Text Placeholder 4"/>
          <p:cNvSpPr>
            <a:spLocks noGrp="1"/>
          </p:cNvSpPr>
          <p:nvPr>
            <p:ph type="body" sz="quarter" idx="11"/>
          </p:nvPr>
        </p:nvSpPr>
        <p:spPr>
          <a:xfrm>
            <a:off x="227966" y="5465631"/>
            <a:ext cx="8686800" cy="1223460"/>
          </a:xfrm>
        </p:spPr>
        <p:txBody>
          <a:bodyPr>
            <a:normAutofit/>
          </a:bodyPr>
          <a:lstStyle/>
          <a:p>
            <a:pPr marL="0" indent="0">
              <a:buNone/>
            </a:pPr>
            <a:r>
              <a:rPr lang="en-US">
                <a:solidFill>
                  <a:schemeClr val="bg1"/>
                </a:solidFill>
              </a:rPr>
              <a:t>Sequences for starting an </a:t>
            </a:r>
            <a:r>
              <a:rPr lang="en-US"/>
              <a:t>analysis </a:t>
            </a:r>
            <a:r>
              <a:rPr lang="en-US">
                <a:solidFill>
                  <a:schemeClr val="bg1"/>
                </a:solidFill>
              </a:rPr>
              <a:t>package of a project (Indicated by blue arrows; 3 clicks alone):</a:t>
            </a:r>
            <a:endParaRPr lang="en-US">
              <a:solidFill>
                <a:schemeClr val="bg1"/>
              </a:solidFill>
            </a:endParaRPr>
          </a:p>
          <a:p>
            <a:pPr marL="173355" indent="-173355"/>
            <a:r>
              <a:rPr lang="en-US">
                <a:solidFill>
                  <a:schemeClr val="bg1"/>
                </a:solidFill>
              </a:rPr>
              <a:t>Hit ‘Start Analysis’ in the IDAE Control Module (left)</a:t>
            </a:r>
            <a:endParaRPr lang="en-US">
              <a:solidFill>
                <a:schemeClr val="bg1"/>
              </a:solidFill>
            </a:endParaRPr>
          </a:p>
          <a:p>
            <a:pPr marL="173355" indent="-173355"/>
            <a:r>
              <a:rPr lang="en-US">
                <a:solidFill>
                  <a:schemeClr val="bg1"/>
                </a:solidFill>
              </a:rPr>
              <a:t>Hit the GUI of </a:t>
            </a:r>
            <a:r>
              <a:rPr lang="en-US"/>
              <a:t>the </a:t>
            </a:r>
            <a:r>
              <a:rPr lang="en-US">
                <a:solidFill>
                  <a:schemeClr val="bg1"/>
                </a:solidFill>
              </a:rPr>
              <a:t>intended project in the Project Selector window (middle)</a:t>
            </a:r>
            <a:endParaRPr lang="en-US">
              <a:solidFill>
                <a:schemeClr val="bg1"/>
              </a:solidFill>
            </a:endParaRPr>
          </a:p>
          <a:p>
            <a:pPr marL="173355" indent="-173355"/>
            <a:r>
              <a:rPr lang="en-US">
                <a:solidFill>
                  <a:schemeClr val="bg1"/>
                </a:solidFill>
              </a:rPr>
              <a:t>Select the intended package from the package list of the project (lower panel)</a:t>
            </a:r>
            <a:endParaRPr lang="en-US">
              <a:solidFill>
                <a:schemeClr val="bg1"/>
              </a:solidFill>
            </a:endParaRPr>
          </a:p>
          <a:p>
            <a:r>
              <a:rPr lang="en-US"/>
              <a:t>Then, the Level 1 Window of the package (</a:t>
            </a:r>
            <a:r>
              <a:rPr lang="en-US" err="1"/>
              <a:t>prepMPfsx</a:t>
            </a:r>
            <a:r>
              <a:rPr lang="en-US"/>
              <a:t>) will be generated (next slide)</a:t>
            </a:r>
            <a:endParaRPr lang="en-US"/>
          </a:p>
        </p:txBody>
      </p:sp>
      <p:grpSp>
        <p:nvGrpSpPr>
          <p:cNvPr id="20" name="Group 19"/>
          <p:cNvGrpSpPr/>
          <p:nvPr/>
        </p:nvGrpSpPr>
        <p:grpSpPr>
          <a:xfrm>
            <a:off x="391274" y="1041865"/>
            <a:ext cx="8361452" cy="4298735"/>
            <a:chOff x="227967" y="1041865"/>
            <a:chExt cx="8361452" cy="4298735"/>
          </a:xfrm>
        </p:grpSpPr>
        <p:pic>
          <p:nvPicPr>
            <p:cNvPr id="21" name="Content Placeholder 7"/>
            <p:cNvPicPr>
              <a:picLocks noChangeAspect="1"/>
            </p:cNvPicPr>
            <p:nvPr/>
          </p:nvPicPr>
          <p:blipFill>
            <a:blip r:embed="rId1"/>
            <a:stretch>
              <a:fillRect/>
            </a:stretch>
          </p:blipFill>
          <p:spPr>
            <a:xfrm>
              <a:off x="1692276" y="1041865"/>
              <a:ext cx="6897143" cy="3994286"/>
            </a:xfrm>
            <a:prstGeom prst="rect">
              <a:avLst/>
            </a:prstGeom>
          </p:spPr>
        </p:pic>
        <p:pic>
          <p:nvPicPr>
            <p:cNvPr id="22" name="Picture 21"/>
            <p:cNvPicPr>
              <a:picLocks noChangeAspect="1"/>
            </p:cNvPicPr>
            <p:nvPr/>
          </p:nvPicPr>
          <p:blipFill>
            <a:blip r:embed="rId2"/>
            <a:stretch>
              <a:fillRect/>
            </a:stretch>
          </p:blipFill>
          <p:spPr>
            <a:xfrm>
              <a:off x="227967" y="1188721"/>
              <a:ext cx="1251428" cy="1177143"/>
            </a:xfrm>
            <a:prstGeom prst="rect">
              <a:avLst/>
            </a:prstGeom>
          </p:spPr>
        </p:pic>
        <p:pic>
          <p:nvPicPr>
            <p:cNvPr id="23" name="Picture 22"/>
            <p:cNvPicPr>
              <a:picLocks noChangeAspect="1"/>
            </p:cNvPicPr>
            <p:nvPr/>
          </p:nvPicPr>
          <p:blipFill>
            <a:blip r:embed="rId3"/>
            <a:stretch>
              <a:fillRect/>
            </a:stretch>
          </p:blipFill>
          <p:spPr>
            <a:xfrm>
              <a:off x="2533877" y="3134886"/>
              <a:ext cx="5754286" cy="2205714"/>
            </a:xfrm>
            <a:prstGeom prst="rect">
              <a:avLst/>
            </a:prstGeom>
          </p:spPr>
        </p:pic>
        <p:cxnSp>
          <p:nvCxnSpPr>
            <p:cNvPr id="24" name="Straight Arrow Connector 23"/>
            <p:cNvCxnSpPr>
              <a:stCxn id="22" idx="3"/>
            </p:cNvCxnSpPr>
            <p:nvPr/>
          </p:nvCxnSpPr>
          <p:spPr>
            <a:xfrm>
              <a:off x="1479395" y="1777293"/>
              <a:ext cx="212881" cy="25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71366" y="2122714"/>
              <a:ext cx="0" cy="1131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QC of Spatial Normalization @IDAE4SN</a:t>
            </a:r>
            <a:endParaRPr lang="en-US"/>
          </a:p>
        </p:txBody>
      </p:sp>
      <p:pic>
        <p:nvPicPr>
          <p:cNvPr id="6" name="Content Placeholder 5"/>
          <p:cNvPicPr>
            <a:picLocks noGrp="1" noChangeAspect="1"/>
          </p:cNvPicPr>
          <p:nvPr>
            <p:ph sz="quarter" idx="10"/>
          </p:nvPr>
        </p:nvPicPr>
        <p:blipFill>
          <a:blip r:embed="rId1"/>
          <a:stretch>
            <a:fillRect/>
          </a:stretch>
        </p:blipFill>
        <p:spPr>
          <a:xfrm>
            <a:off x="130539" y="928688"/>
            <a:ext cx="8882921" cy="5578475"/>
          </a:xfrm>
          <a:prstGeom prst="rect">
            <a:avLst/>
          </a:prstGeom>
        </p:spPr>
      </p:pic>
      <p:sp>
        <p:nvSpPr>
          <p:cNvPr id="7" name="TextBox 6"/>
          <p:cNvSpPr txBox="1"/>
          <p:nvPr/>
        </p:nvSpPr>
        <p:spPr>
          <a:xfrm>
            <a:off x="366009" y="6488668"/>
            <a:ext cx="8411983" cy="307777"/>
          </a:xfrm>
          <a:prstGeom prst="rect">
            <a:avLst/>
          </a:prstGeom>
          <a:noFill/>
        </p:spPr>
        <p:txBody>
          <a:bodyPr wrap="none" rtlCol="0">
            <a:spAutoFit/>
          </a:bodyPr>
          <a:lstStyle/>
          <a:p>
            <a:r>
              <a:rPr lang="en-US" sz="1400">
                <a:solidFill>
                  <a:schemeClr val="bg1"/>
                </a:solidFill>
              </a:rPr>
              <a:t>Freesurfer-defined gray matter is inserted in this version of MRI. Visit the next step to display </a:t>
            </a:r>
            <a:r>
              <a:rPr lang="en-US" sz="1400" err="1">
                <a:solidFill>
                  <a:schemeClr val="bg1"/>
                </a:solidFill>
              </a:rPr>
              <a:t>SN’ed</a:t>
            </a:r>
            <a:r>
              <a:rPr lang="en-US" sz="1400">
                <a:solidFill>
                  <a:schemeClr val="bg1"/>
                </a:solidFill>
              </a:rPr>
              <a:t> original MRI   </a:t>
            </a:r>
            <a:endParaRPr lang="en-US" sz="140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RTMs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RTMs: Overview</a:t>
            </a:r>
            <a:endParaRPr lang="en-US"/>
          </a:p>
        </p:txBody>
      </p:sp>
      <p:pic>
        <p:nvPicPr>
          <p:cNvPr id="7" name="Content Placeholder 6"/>
          <p:cNvPicPr>
            <a:picLocks noGrp="1" noChangeAspect="1"/>
          </p:cNvPicPr>
          <p:nvPr>
            <p:ph sz="half" idx="1"/>
          </p:nvPr>
        </p:nvPicPr>
        <p:blipFill>
          <a:blip r:embed="rId1"/>
          <a:stretch>
            <a:fillRect/>
          </a:stretch>
        </p:blipFill>
        <p:spPr>
          <a:xfrm>
            <a:off x="570437" y="1041400"/>
            <a:ext cx="3888326" cy="5211763"/>
          </a:xfrm>
          <a:prstGeom prst="rect">
            <a:avLst/>
          </a:prstGeom>
        </p:spPr>
      </p:pic>
      <p:sp>
        <p:nvSpPr>
          <p:cNvPr id="6" name="Content Placeholder 5"/>
          <p:cNvSpPr>
            <a:spLocks noGrp="1"/>
          </p:cNvSpPr>
          <p:nvPr>
            <p:ph sz="half" idx="2"/>
          </p:nvPr>
        </p:nvSpPr>
        <p:spPr>
          <a:xfrm>
            <a:off x="4629150" y="1041012"/>
            <a:ext cx="4114800" cy="5439532"/>
          </a:xfrm>
        </p:spPr>
        <p:txBody>
          <a:bodyPr>
            <a:normAutofit/>
          </a:bodyPr>
          <a:lstStyle/>
          <a:p>
            <a:r>
              <a:rPr lang="en-US"/>
              <a:t>Aim: To set reference tissue methods (RTMs)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4320"/>
            <a:ext cx="7886700" cy="548640"/>
          </a:xfrm>
        </p:spPr>
        <p:txBody>
          <a:bodyPr>
            <a:normAutofit fontScale="90000"/>
          </a:bodyPr>
          <a:lstStyle/>
          <a:p>
            <a:r>
              <a:rPr lang="en-US"/>
              <a:t>RTMs: Quick Guide</a:t>
            </a:r>
            <a:endParaRPr lang="en-US"/>
          </a:p>
        </p:txBody>
      </p:sp>
      <p:graphicFrame>
        <p:nvGraphicFramePr>
          <p:cNvPr id="8" name="Table 8"/>
          <p:cNvGraphicFramePr>
            <a:graphicFrameLocks noGrp="1"/>
          </p:cNvGraphicFramePr>
          <p:nvPr>
            <p:ph sz="quarter" idx="10"/>
          </p:nvPr>
        </p:nvGraphicFramePr>
        <p:xfrm>
          <a:off x="0" y="928688"/>
          <a:ext cx="9144000" cy="5877560"/>
        </p:xfrm>
        <a:graphic>
          <a:graphicData uri="http://schemas.openxmlformats.org/drawingml/2006/table">
            <a:tbl>
              <a:tblPr firstRow="1" bandRow="1">
                <a:tableStyleId>{5C22544A-7EE6-4342-B048-85BDC9FD1C3A}</a:tableStyleId>
              </a:tblPr>
              <a:tblGrid>
                <a:gridCol w="1626243"/>
                <a:gridCol w="7517757"/>
              </a:tblGrid>
              <a:tr h="370840">
                <a:tc>
                  <a:txBody>
                    <a:bodyPr/>
                    <a:lstStyle/>
                    <a:p>
                      <a:pPr algn="ctr"/>
                      <a:r>
                        <a:rPr lang="en-US" sz="1600"/>
                        <a:t>Methods</a:t>
                      </a:r>
                      <a:endParaRPr lang="en-US" sz="1600"/>
                    </a:p>
                  </a:txBody>
                  <a:tcPr/>
                </a:tc>
                <a:tc>
                  <a:txBody>
                    <a:bodyPr/>
                    <a:lstStyle/>
                    <a:p>
                      <a:pPr algn="ctr"/>
                      <a:r>
                        <a:rPr lang="en-US" sz="1600"/>
                        <a:t>Explanations</a:t>
                      </a:r>
                      <a:endParaRPr lang="en-US" sz="1600"/>
                    </a:p>
                  </a:txBody>
                  <a:tcPr/>
                </a:tc>
              </a:tr>
              <a:tr h="370840">
                <a:tc>
                  <a:txBody>
                    <a:bodyPr/>
                    <a:lstStyle/>
                    <a:p>
                      <a:pPr algn="ctr"/>
                      <a:r>
                        <a:rPr lang="en-US" sz="1600"/>
                        <a:t>MRTM2</a:t>
                      </a:r>
                      <a:endParaRPr lang="en-US" sz="1600"/>
                    </a:p>
                  </a:txBody>
                  <a:tcPr anchor="ctr"/>
                </a:tc>
                <a:tc>
                  <a:txBody>
                    <a:bodyPr/>
                    <a:lstStyle/>
                    <a:p>
                      <a:r>
                        <a:rPr lang="en-US" sz="1600"/>
                        <a:t>Multilinear reference tissue method with 2 parameters (</a:t>
                      </a:r>
                      <a:r>
                        <a:rPr lang="en-US" sz="1600" err="1"/>
                        <a:t>Ichise</a:t>
                      </a:r>
                      <a:r>
                        <a:rPr lang="en-US" sz="1600"/>
                        <a:t> et al., 2003)</a:t>
                      </a:r>
                      <a:endParaRPr lang="en-US" sz="1600"/>
                    </a:p>
                    <a:p>
                      <a:r>
                        <a:rPr lang="en-US" sz="1600"/>
                        <a:t>Treatment of k2R </a:t>
                      </a:r>
                      <a:r>
                        <a:rPr lang="en-US" sz="1400"/>
                        <a:t>(k2, the brain-blood clearance constant of the reference region):</a:t>
                      </a:r>
                      <a:endParaRPr lang="en-US" sz="1400"/>
                    </a:p>
                    <a:p>
                      <a:pPr marL="173355" indent="-173355">
                        <a:buFont typeface="Arial" panose="020B0604020202020204" pitchFamily="34" charset="0"/>
                        <a:buChar char="•"/>
                      </a:pPr>
                      <a:r>
                        <a:rPr lang="en-US" sz="1400"/>
                        <a:t>Median k2R: Use the median values of k2R (across regions) from the 3-parameter fit</a:t>
                      </a:r>
                      <a:endParaRPr lang="en-US" sz="1400"/>
                    </a:p>
                    <a:p>
                      <a:pPr marL="173355" indent="-173355">
                        <a:buFont typeface="Arial" panose="020B0604020202020204" pitchFamily="34" charset="0"/>
                        <a:buChar char="•"/>
                      </a:pPr>
                      <a:r>
                        <a:rPr lang="en-US" sz="1400"/>
                        <a:t>Optimize: Optimize k2R by minimizing the total RSS across regions. Referred to as optk2R here.</a:t>
                      </a:r>
                      <a:endParaRPr lang="en-US" sz="1400"/>
                    </a:p>
                    <a:p>
                      <a:pPr marL="173355" indent="-173355">
                        <a:buFont typeface="Arial" panose="020B0604020202020204" pitchFamily="34" charset="0"/>
                        <a:buChar char="•"/>
                      </a:pPr>
                      <a:r>
                        <a:rPr lang="en-US" sz="1400"/>
                        <a:t>Fix as RTGA: fix k2R at the user-entered k2R value(s) for PRGA (need to set)</a:t>
                      </a:r>
                      <a:endParaRPr lang="en-US" sz="1400"/>
                    </a:p>
                  </a:txBody>
                  <a:tcPr/>
                </a:tc>
              </a:tr>
              <a:tr h="370840">
                <a:tc>
                  <a:txBody>
                    <a:bodyPr/>
                    <a:lstStyle/>
                    <a:p>
                      <a:pPr algn="ctr"/>
                      <a:r>
                        <a:rPr lang="en-US" sz="1600"/>
                        <a:t>RTGA</a:t>
                      </a:r>
                      <a:endParaRPr lang="en-US" sz="1600"/>
                    </a:p>
                  </a:txBody>
                  <a:tcPr anchor="ctr"/>
                </a:tc>
                <a:tc>
                  <a:txBody>
                    <a:bodyPr/>
                    <a:lstStyle/>
                    <a:p>
                      <a:r>
                        <a:rPr lang="en-US" sz="1600"/>
                        <a:t>Reference tissue graphical analysis (Logan et al., 1996)</a:t>
                      </a:r>
                      <a:endParaRPr lang="en-US" sz="1600"/>
                    </a:p>
                    <a:p>
                      <a:pPr marL="173355" indent="-173355">
                        <a:buFont typeface="Arial" panose="020B0604020202020204" pitchFamily="34" charset="0"/>
                        <a:buChar char="•"/>
                      </a:pPr>
                      <a:r>
                        <a:rPr lang="en-US" sz="1400"/>
                        <a:t>RTGA will be performed in two ways: Fixing k2R at the user-entered k2R value(s), and optimizing k2R by minimizing the total RSS across regions (Referred to as optk2R)</a:t>
                      </a:r>
                      <a:endParaRPr lang="en-US" sz="1400"/>
                    </a:p>
                  </a:txBody>
                  <a:tcPr/>
                </a:tc>
              </a:tr>
              <a:tr h="370840">
                <a:tc>
                  <a:txBody>
                    <a:bodyPr/>
                    <a:lstStyle/>
                    <a:p>
                      <a:pPr algn="ctr"/>
                      <a:r>
                        <a:rPr lang="en-US" sz="1600"/>
                        <a:t>BPIT</a:t>
                      </a:r>
                      <a:endParaRPr lang="en-US" sz="1600"/>
                    </a:p>
                  </a:txBody>
                  <a:tcPr anchor="ctr"/>
                </a:tc>
                <a:tc>
                  <a:txBody>
                    <a:bodyPr/>
                    <a:lstStyle/>
                    <a:p>
                      <a:r>
                        <a:rPr lang="en-US" sz="1600"/>
                        <a:t>Bolus-plus-infusion transformation (Kuwabara et al., 2013)</a:t>
                      </a:r>
                      <a:endParaRPr lang="en-US" sz="1600"/>
                    </a:p>
                  </a:txBody>
                  <a:tcPr/>
                </a:tc>
              </a:tr>
              <a:tr h="370840">
                <a:tc>
                  <a:txBody>
                    <a:bodyPr/>
                    <a:lstStyle/>
                    <a:p>
                      <a:pPr algn="ctr"/>
                      <a:r>
                        <a:rPr lang="en-US" sz="1600"/>
                        <a:t>TRR (SUVR)</a:t>
                      </a:r>
                      <a:endParaRPr lang="en-US" sz="1600"/>
                    </a:p>
                  </a:txBody>
                  <a:tcPr anchor="ctr"/>
                </a:tc>
                <a:tc>
                  <a:txBody>
                    <a:bodyPr/>
                    <a:lstStyle/>
                    <a:p>
                      <a:r>
                        <a:rPr lang="en-US" sz="1600"/>
                        <a:t>Target-reference tissue ratio</a:t>
                      </a:r>
                      <a:endParaRPr lang="en-US" sz="1600"/>
                    </a:p>
                  </a:txBody>
                  <a:tcPr/>
                </a:tc>
              </a:tr>
              <a:tr h="370840">
                <a:tc>
                  <a:txBody>
                    <a:bodyPr/>
                    <a:lstStyle/>
                    <a:p>
                      <a:pPr algn="ctr"/>
                      <a:r>
                        <a:rPr lang="en-US" sz="1600"/>
                        <a:t>SRTM2</a:t>
                      </a:r>
                      <a:endParaRPr lang="en-US" sz="1600"/>
                    </a:p>
                  </a:txBody>
                  <a:tcPr anchor="ctr"/>
                </a:tc>
                <a:tc>
                  <a:txBody>
                    <a:bodyPr/>
                    <a:lstStyle/>
                    <a:p>
                      <a:r>
                        <a:rPr lang="en-US" sz="1600"/>
                        <a:t>Simplified reference tissue method with 2 parameters (</a:t>
                      </a:r>
                      <a:r>
                        <a:rPr lang="en-US" sz="1600" err="1"/>
                        <a:t>Lammertsma</a:t>
                      </a:r>
                      <a:r>
                        <a:rPr lang="en-US" sz="1600"/>
                        <a:t> and Hume, 1996)</a:t>
                      </a:r>
                      <a:endParaRPr lang="en-US" sz="1600"/>
                    </a:p>
                    <a:p>
                      <a:pPr marL="173355" indent="-173355">
                        <a:buFont typeface="Arial" panose="020B0604020202020204" pitchFamily="34" charset="0"/>
                        <a:buChar char="•"/>
                      </a:pPr>
                      <a:r>
                        <a:rPr lang="en-US" sz="1400"/>
                        <a:t>Not recommended by IDAE because SRTM2 yields practically identical values of BPND to MRTM2, while computationally more demanding.</a:t>
                      </a:r>
                      <a:endParaRPr lang="en-US" sz="1400"/>
                    </a:p>
                    <a:p>
                      <a:pPr marL="173355" indent="-173355">
                        <a:buFont typeface="Arial" panose="020B0604020202020204" pitchFamily="34" charset="0"/>
                        <a:buChar char="•"/>
                      </a:pPr>
                      <a:r>
                        <a:rPr lang="en-US" sz="1400"/>
                        <a:t>Wu and Carson, 2002 should be credited for the 2 parameter version</a:t>
                      </a:r>
                      <a:endParaRPr lang="en-US" sz="1400"/>
                    </a:p>
                  </a:txBody>
                  <a:tcPr/>
                </a:tc>
              </a:tr>
              <a:tr h="370840">
                <a:tc>
                  <a:txBody>
                    <a:bodyPr/>
                    <a:lstStyle/>
                    <a:p>
                      <a:pPr algn="ctr"/>
                      <a:r>
                        <a:rPr lang="en-US" sz="1600"/>
                        <a:t>SUV</a:t>
                      </a:r>
                      <a:endParaRPr lang="en-US" sz="1600"/>
                    </a:p>
                  </a:txBody>
                  <a:tcPr anchor="ctr"/>
                </a:tc>
                <a:tc>
                  <a:txBody>
                    <a:bodyPr/>
                    <a:lstStyle/>
                    <a:p>
                      <a:r>
                        <a:rPr lang="en-US" sz="1600"/>
                        <a:t>Standard uptake value</a:t>
                      </a:r>
                      <a:endParaRPr lang="en-US" sz="1600"/>
                    </a:p>
                  </a:txBody>
                  <a:tcPr/>
                </a:tc>
              </a:tr>
              <a:tr h="370840">
                <a:tc gridSpan="2">
                  <a:txBody>
                    <a:bodyPr/>
                    <a:lstStyle/>
                    <a:p>
                      <a:pPr algn="ctr"/>
                      <a:r>
                        <a:rPr lang="en-US" sz="1600"/>
                        <a:t>On the circulation times for data analysis</a:t>
                      </a:r>
                      <a:endParaRPr lang="en-US" sz="1600"/>
                    </a:p>
                  </a:txBody>
                  <a:tcPr/>
                </a:tc>
                <a:tc hMerge="1">
                  <a:tcPr/>
                </a:tc>
              </a:tr>
              <a:tr h="370840">
                <a:tc>
                  <a:txBody>
                    <a:bodyPr/>
                    <a:lstStyle/>
                    <a:p>
                      <a:pPr algn="ctr"/>
                      <a:r>
                        <a:rPr lang="en-US" sz="1600"/>
                        <a:t>IDAE’s</a:t>
                      </a:r>
                      <a:endParaRPr lang="en-US" sz="1600"/>
                    </a:p>
                    <a:p>
                      <a:pPr algn="ctr"/>
                      <a:r>
                        <a:rPr lang="en-US" sz="1600"/>
                        <a:t>t*</a:t>
                      </a:r>
                      <a:r>
                        <a:rPr lang="en-US" sz="1600" err="1"/>
                        <a:t>TT</a:t>
                      </a:r>
                      <a:r>
                        <a:rPr lang="en-US" sz="1600" baseline="-25000" err="1"/>
                        <a:t>end</a:t>
                      </a:r>
                      <a:r>
                        <a:rPr lang="en-US" sz="1600"/>
                        <a:t> Format</a:t>
                      </a:r>
                      <a:endParaRPr lang="en-US" sz="1600"/>
                    </a:p>
                  </a:txBody>
                  <a:tcPr anchor="ctr"/>
                </a:tc>
                <a:tc>
                  <a:txBody>
                    <a:bodyPr/>
                    <a:lstStyle/>
                    <a:p>
                      <a:r>
                        <a:rPr lang="en-US" sz="1600"/>
                        <a:t>All RTMs assumes the conditions for a method are met a segment of the total scan from the start-analysis time (denoted by t*) and the end-analysis time (T</a:t>
                      </a:r>
                      <a:r>
                        <a:rPr lang="en-US" sz="1600" baseline="-25000"/>
                        <a:t>end</a:t>
                      </a:r>
                      <a:r>
                        <a:rPr lang="en-US" sz="1600"/>
                        <a:t>). In IDAE, the start- and end analysis can be specified by a t*</a:t>
                      </a:r>
                      <a:r>
                        <a:rPr lang="en-US" sz="1600" err="1"/>
                        <a:t>TT</a:t>
                      </a:r>
                      <a:r>
                        <a:rPr lang="en-US" sz="1600" baseline="-25000" err="1"/>
                        <a:t>end</a:t>
                      </a:r>
                      <a:r>
                        <a:rPr lang="en-US" sz="1600"/>
                        <a:t> format (e.g., 20T80 for a t* of 20 min, and an end-analysis time of 80 min)</a:t>
                      </a:r>
                      <a:endParaRPr lang="en-US" sz="1600"/>
                    </a:p>
                  </a:txBody>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536746"/>
            <a:ext cx="4114800" cy="4221071"/>
          </a:xfrm>
          <a:prstGeom prst="rect">
            <a:avLst/>
          </a:prstGeom>
        </p:spPr>
      </p:pic>
      <p:sp>
        <p:nvSpPr>
          <p:cNvPr id="4" name="Content Placeholder 3"/>
          <p:cNvSpPr>
            <a:spLocks noGrp="1"/>
          </p:cNvSpPr>
          <p:nvPr>
            <p:ph sz="half" idx="2"/>
          </p:nvPr>
        </p:nvSpPr>
        <p:spPr>
          <a:xfrm>
            <a:off x="4629150" y="919484"/>
            <a:ext cx="4114800" cy="5869067"/>
          </a:xfrm>
        </p:spPr>
        <p:txBody>
          <a:bodyPr>
            <a:normAutofit/>
          </a:bodyPr>
          <a:lstStyle/>
          <a:p>
            <a:r>
              <a:rPr lang="en-US"/>
              <a:t>Hit MRTM2 to start with.</a:t>
            </a:r>
            <a:endParaRPr lang="en-US"/>
          </a:p>
          <a:p>
            <a:pPr lvl="1"/>
            <a:r>
              <a:rPr lang="en-US"/>
              <a:t>MRTM2 will be shown in the orange GUI while GUIs for other methods are disabled</a:t>
            </a:r>
            <a:endParaRPr lang="en-US"/>
          </a:p>
          <a:p>
            <a:r>
              <a:rPr lang="en-US"/>
              <a:t>Default parameters will be shown initially. Users can modify them as needed as follows:</a:t>
            </a:r>
            <a:endParaRPr lang="en-US"/>
          </a:p>
          <a:p>
            <a:pPr lvl="1"/>
            <a:r>
              <a:rPr lang="en-US"/>
              <a:t>Time: the circulation time for the analysis in </a:t>
            </a:r>
            <a:r>
              <a:rPr lang="en-US" err="1"/>
              <a:t>startTend</a:t>
            </a:r>
            <a:r>
              <a:rPr lang="en-US"/>
              <a:t> format: 5T90 to use 5-90 min frames</a:t>
            </a:r>
            <a:endParaRPr lang="en-US"/>
          </a:p>
          <a:p>
            <a:pPr lvl="2"/>
            <a:r>
              <a:rPr lang="en-US"/>
              <a:t>Hit an available GUI (5T90 initially) to modify it. The GUI becomes editable. Enter your values and hit ‘enter’ to quit the editable mode.</a:t>
            </a:r>
            <a:endParaRPr lang="en-US"/>
          </a:p>
          <a:p>
            <a:pPr lvl="2"/>
            <a:r>
              <a:rPr lang="en-US"/>
              <a:t>Hit the GUI with * (arrow in left insert) to set another circulation time (by the start time increase by 5 min; thus 10T90) (middle insert)</a:t>
            </a:r>
            <a:endParaRPr lang="en-US"/>
          </a:p>
          <a:p>
            <a:pPr lvl="2"/>
            <a:r>
              <a:rPr lang="en-US"/>
              <a:t>Hit the GUI to modify it as show above. And hit return when done (right insert)</a:t>
            </a:r>
            <a:endParaRPr lang="en-US"/>
          </a:p>
          <a:p>
            <a:pPr lvl="1"/>
            <a:r>
              <a:rPr lang="en-US"/>
              <a:t>Reference region: Pre-selected reference regions (‘R’ regions) will appear here.</a:t>
            </a:r>
            <a:endParaRPr lang="en-US"/>
          </a:p>
          <a:p>
            <a:pPr lvl="2"/>
            <a:r>
              <a:rPr lang="en-US"/>
              <a:t>Go inclusive in the first cycle. For example, select all reference regions when reference regions differ among tracers of the scans (PET 1, 2, etc.).</a:t>
            </a:r>
            <a:endParaRPr lang="en-US"/>
          </a:p>
          <a:p>
            <a:pPr lvl="1"/>
            <a:r>
              <a:rPr lang="en-US"/>
              <a:t>See ‘Quick Guide’ for k2R </a:t>
            </a:r>
            <a:endParaRPr lang="en-US"/>
          </a:p>
          <a:p>
            <a:pPr lvl="2"/>
            <a:r>
              <a:rPr lang="en-US"/>
              <a:t>all checked will be performed</a:t>
            </a:r>
            <a:endParaRPr lang="en-US"/>
          </a:p>
          <a:p>
            <a:pPr lvl="2"/>
            <a:r>
              <a:rPr lang="en-US"/>
              <a:t>Need to add RTGA if to use the ‘fix as RTGA’ option</a:t>
            </a:r>
            <a:endParaRPr lang="en-US"/>
          </a:p>
          <a:p>
            <a:r>
              <a:rPr lang="en-US"/>
              <a:t>Hit ‘Save this method’ GUI when done</a:t>
            </a:r>
            <a:endParaRPr lang="en-US"/>
          </a:p>
        </p:txBody>
      </p:sp>
      <p:sp>
        <p:nvSpPr>
          <p:cNvPr id="3" name="Rectangle 2"/>
          <p:cNvSpPr/>
          <p:nvPr/>
        </p:nvSpPr>
        <p:spPr>
          <a:xfrm>
            <a:off x="1469985" y="2210765"/>
            <a:ext cx="422476" cy="2430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041012"/>
            <a:ext cx="4114800" cy="4049550"/>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Hit RTGA to start with</a:t>
            </a:r>
            <a:endParaRPr lang="en-US"/>
          </a:p>
          <a:p>
            <a:pPr lvl="1"/>
            <a:r>
              <a:rPr lang="en-US"/>
              <a:t>MRTM2 which was set in the previous slide is marked by light green, although it is disabled along with other non-RTGA methods</a:t>
            </a:r>
            <a:endParaRPr lang="en-US"/>
          </a:p>
          <a:p>
            <a:r>
              <a:rPr lang="en-US"/>
              <a:t>Default parameters are shown initially</a:t>
            </a:r>
            <a:endParaRPr lang="en-US"/>
          </a:p>
          <a:p>
            <a:pPr lvl="1"/>
            <a:r>
              <a:rPr lang="en-US"/>
              <a:t>The values of k2 of the reference region (k2R) must be provided for RTGA. Users can:</a:t>
            </a:r>
            <a:endParaRPr lang="en-US"/>
          </a:p>
          <a:p>
            <a:pPr lvl="2"/>
            <a:r>
              <a:rPr lang="en-US"/>
              <a:t>Use IDAE-recommended values, then edit them if needed</a:t>
            </a:r>
            <a:endParaRPr lang="en-US"/>
          </a:p>
          <a:p>
            <a:pPr lvl="2"/>
            <a:r>
              <a:rPr lang="en-US"/>
              <a:t>If the value is unknown yet, run MRTM2 and obtain mean k2R across subjects</a:t>
            </a:r>
            <a:endParaRPr lang="en-US"/>
          </a:p>
          <a:p>
            <a:pPr lvl="2"/>
            <a:r>
              <a:rPr lang="en-US"/>
              <a:t>When the study involve multiple tracers of different k2R values, enter all in the first cycle and make them tracer-specific in the second cycle</a:t>
            </a:r>
            <a:endParaRPr lang="en-US"/>
          </a:p>
          <a:p>
            <a:pPr lvl="1"/>
            <a:r>
              <a:rPr lang="en-US"/>
              <a:t>An example of RTGA setting is shown in insert</a:t>
            </a:r>
            <a:endParaRPr lang="en-US"/>
          </a:p>
          <a:p>
            <a:pPr lvl="2"/>
            <a:r>
              <a:rPr lang="en-US"/>
              <a:t>Three values for t* (the start of asymptote for RTGA plots) were set to examine which t* is appropriate to [11C]CFN</a:t>
            </a:r>
            <a:endParaRPr lang="en-US"/>
          </a:p>
          <a:p>
            <a:r>
              <a:rPr lang="en-US"/>
              <a:t>Hit ‘Save this method’ GUI when done</a:t>
            </a:r>
            <a:endParaRPr lang="en-US"/>
          </a:p>
          <a:p>
            <a:pPr lvl="1"/>
            <a:r>
              <a:rPr lang="en-US"/>
              <a:t>If no more RTMs to define, hit ‘Save to file’ GUI</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Assume that ‘Save to file’ GUI was hit after setting MRTM2 and RTGA</a:t>
            </a:r>
            <a:endParaRPr lang="en-US"/>
          </a:p>
          <a:p>
            <a:pPr lvl="1"/>
            <a:r>
              <a:rPr lang="en-US"/>
              <a:t>Then, the module goes into the second cycle (pink instruction GUI)</a:t>
            </a:r>
            <a:endParaRPr lang="en-US"/>
          </a:p>
          <a:p>
            <a:pPr lvl="1"/>
            <a:r>
              <a:rPr lang="en-US"/>
              <a:t>Select a method among green GUIs (MRTM2 in this case)</a:t>
            </a:r>
            <a:endParaRPr lang="en-US"/>
          </a:p>
          <a:p>
            <a:pPr lvl="1"/>
            <a:r>
              <a:rPr lang="en-US"/>
              <a:t>Now each line shows one set of MRTM2 analysis</a:t>
            </a:r>
            <a:endParaRPr lang="en-US"/>
          </a:p>
          <a:p>
            <a:r>
              <a:rPr lang="en-US"/>
              <a:t>Making analysis set scan-specific (tracer-specific in fact):</a:t>
            </a:r>
            <a:endParaRPr lang="en-US"/>
          </a:p>
          <a:p>
            <a:pPr lvl="1"/>
            <a:r>
              <a:rPr lang="en-US"/>
              <a:t>Note that we cannot do much for making analysis sets to be tracer-specific in this study because the tracer is the same for PET 1 and 2</a:t>
            </a:r>
            <a:endParaRPr lang="en-US"/>
          </a:p>
          <a:p>
            <a:pPr lvl="1"/>
            <a:r>
              <a:rPr lang="en-US"/>
              <a:t>Assume (although very hypothetical) that the 0T90 set is applicable to PET 2 alone. Then, unmark PET 1 alone (orange circle), then hit a GUI under ‘PET #s’ (arrow). It turns now that the 0T90 analysis is  ‘applicable to PET 2 alone’</a:t>
            </a:r>
            <a:endParaRPr lang="en-US"/>
          </a:p>
          <a:p>
            <a:r>
              <a:rPr lang="en-US"/>
              <a:t>Hit ‘Save this method’ when all rows are OK</a:t>
            </a:r>
            <a:endParaRPr lang="en-US"/>
          </a:p>
          <a:p>
            <a:pPr lvl="1"/>
            <a:r>
              <a:rPr lang="en-US"/>
              <a:t>Note that the GUI of MRTM2 turns to a darker green color indicating that the second cycle is done for MRTM2</a:t>
            </a:r>
            <a:endParaRPr lang="en-US"/>
          </a:p>
        </p:txBody>
      </p:sp>
      <p:sp>
        <p:nvSpPr>
          <p:cNvPr id="7" name="Oval 6"/>
          <p:cNvSpPr/>
          <p:nvPr/>
        </p:nvSpPr>
        <p:spPr>
          <a:xfrm>
            <a:off x="353027" y="4519916"/>
            <a:ext cx="365760" cy="36576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Again, each row lists an analysis set of RTGA in the second cycle.</a:t>
            </a:r>
            <a:endParaRPr lang="en-US"/>
          </a:p>
          <a:p>
            <a:pPr lvl="1"/>
            <a:r>
              <a:rPr lang="en-US"/>
              <a:t>In this example, 6 analysis sets will be performed: 3 user-entered analysis circulation time sets x 2 k2R sets (to fix at 0.104 and to optimize the value for the scan which is automatically added by IDAE).</a:t>
            </a:r>
            <a:endParaRPr lang="en-US"/>
          </a:p>
          <a:p>
            <a:pPr lvl="1"/>
            <a:r>
              <a:rPr lang="en-US"/>
              <a:t>Note that we cannot do much in terms of making analysis sets to be tracer-specific in this study because the tracer is the same for PET 1 and 2</a:t>
            </a:r>
            <a:endParaRPr lang="en-US"/>
          </a:p>
          <a:p>
            <a:r>
              <a:rPr lang="en-US"/>
              <a:t>Hit ‘Save this method’ when all rows are OK</a:t>
            </a:r>
            <a:endParaRPr lang="en-US"/>
          </a:p>
          <a:p>
            <a:pPr lvl="1"/>
            <a:r>
              <a:rPr lang="en-US"/>
              <a:t>Note that the GUI of RTGA turns to a darker green color indicating that the second cycle is done for PRGA</a:t>
            </a:r>
            <a:endParaRPr lang="en-US"/>
          </a:p>
          <a:p>
            <a:pPr lvl="1"/>
            <a:r>
              <a:rPr lang="en-US"/>
              <a:t>Hit ‘Save to file’ GUI if there are no more ‘light green’ GUIs. This is the end of RTM setting.</a:t>
            </a:r>
            <a:endParaRPr lang="en-US"/>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1</a:t>
            </a:r>
            <a:endParaRPr lang="en-US"/>
          </a:p>
        </p:txBody>
      </p:sp>
      <p:sp>
        <p:nvSpPr>
          <p:cNvPr id="4" name="Content Placeholder 3"/>
          <p:cNvSpPr>
            <a:spLocks noGrp="1"/>
          </p:cNvSpPr>
          <p:nvPr>
            <p:ph sz="half" idx="2"/>
          </p:nvPr>
        </p:nvSpPr>
        <p:spPr/>
        <p:txBody>
          <a:bodyPr>
            <a:normAutofit/>
          </a:bodyPr>
          <a:lstStyle/>
          <a:p>
            <a:r>
              <a:rPr lang="en-US"/>
              <a:t>In the 1</a:t>
            </a:r>
            <a:r>
              <a:rPr lang="en-US" baseline="30000"/>
              <a:t>st</a:t>
            </a:r>
            <a:r>
              <a:rPr lang="en-US"/>
              <a:t> cycle of this example: </a:t>
            </a:r>
            <a:endParaRPr lang="en-US"/>
          </a:p>
          <a:p>
            <a:pPr lvl="1"/>
            <a:r>
              <a:rPr lang="en-US"/>
              <a:t>Four t*, the starting time for MRTM2 were entered (but all ending at 90 min)</a:t>
            </a:r>
            <a:endParaRPr lang="en-US"/>
          </a:p>
          <a:p>
            <a:pPr lvl="1"/>
            <a:r>
              <a:rPr lang="en-US"/>
              <a:t>One reference region was entered (CW or the cerebellar white matter) </a:t>
            </a:r>
            <a:endParaRPr lang="en-US"/>
          </a:p>
          <a:p>
            <a:pPr lvl="1"/>
            <a:r>
              <a:rPr lang="en-US"/>
              <a:t>Two approaches for k2R, k2 of reference region were entered</a:t>
            </a:r>
            <a:endParaRPr lang="en-US"/>
          </a:p>
          <a:p>
            <a:pPr lvl="2"/>
            <a:r>
              <a:rPr lang="en-US"/>
              <a:t>Median k2R in which median of regional k2R values from MRTM3 will be obtained / fixed in MRTM2 (original MRTM3 and MRTM2)</a:t>
            </a:r>
            <a:endParaRPr lang="en-US"/>
          </a:p>
          <a:p>
            <a:pPr lvl="2"/>
            <a:r>
              <a:rPr lang="en-US"/>
              <a:t>Optimize k2R to minimize the total sum of square sums across regions (modified MRTM2)</a:t>
            </a:r>
            <a:endParaRPr lang="en-US"/>
          </a:p>
          <a:p>
            <a:pPr lvl="1"/>
            <a:r>
              <a:rPr lang="en-US"/>
              <a:t>Altogether, 12 modeling approaches (= 4 x 1 x 3) are specified in the 1</a:t>
            </a:r>
            <a:r>
              <a:rPr lang="en-US" baseline="30000"/>
              <a:t>st</a:t>
            </a:r>
            <a:r>
              <a:rPr lang="en-US"/>
              <a:t> cycle</a:t>
            </a:r>
            <a:endParaRPr lang="en-US"/>
          </a:p>
          <a:p>
            <a:r>
              <a:rPr lang="en-US"/>
              <a:t>In the 2</a:t>
            </a:r>
            <a:r>
              <a:rPr lang="en-US" baseline="30000"/>
              <a:t>nd</a:t>
            </a:r>
            <a:r>
              <a:rPr lang="en-US"/>
              <a:t> cycle:</a:t>
            </a:r>
            <a:endParaRPr lang="en-US"/>
          </a:p>
          <a:p>
            <a:pPr lvl="1"/>
            <a:r>
              <a:rPr lang="en-US"/>
              <a:t>The 12 modeling approaches will be listed one per row</a:t>
            </a:r>
            <a:endParaRPr lang="en-US"/>
          </a:p>
          <a:p>
            <a:pPr lvl="2"/>
            <a:r>
              <a:rPr lang="en-US"/>
              <a:t>Page up / down GUIs (red GUIs) will be activated when more than 12 approaches are present. </a:t>
            </a:r>
            <a:endParaRPr lang="en-US"/>
          </a:p>
          <a:p>
            <a:pPr lvl="1"/>
            <a:r>
              <a:rPr lang="en-US"/>
              <a:t>Since this is a one-scan study, the role of the 2</a:t>
            </a:r>
            <a:r>
              <a:rPr lang="en-US" baseline="30000"/>
              <a:t>nd</a:t>
            </a:r>
            <a:r>
              <a:rPr lang="en-US"/>
              <a:t> cycle is limited to just confirm presence of individual modeling approaches.</a:t>
            </a:r>
            <a:endParaRPr lang="en-US"/>
          </a:p>
          <a:p>
            <a:pPr lvl="2"/>
            <a:r>
              <a:rPr lang="en-US"/>
              <a:t>See the next slide for multi-PET a study</a:t>
            </a:r>
            <a:endParaRPr lang="en-US"/>
          </a:p>
        </p:txBody>
      </p:sp>
      <p:pic>
        <p:nvPicPr>
          <p:cNvPr id="7" name="Content Placeholder 6"/>
          <p:cNvPicPr>
            <a:picLocks noGrp="1" noChangeAspect="1"/>
          </p:cNvPicPr>
          <p:nvPr>
            <p:ph sz="half" idx="1"/>
          </p:nvPr>
        </p:nvPicPr>
        <p:blipFill>
          <a:blip r:embed="rId1"/>
          <a:stretch>
            <a:fillRect/>
          </a:stretch>
        </p:blipFill>
        <p:spPr>
          <a:xfrm>
            <a:off x="624676" y="1059305"/>
            <a:ext cx="3779848" cy="517595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2</a:t>
            </a:r>
            <a:endParaRPr lang="en-US"/>
          </a:p>
        </p:txBody>
      </p:sp>
      <p:sp>
        <p:nvSpPr>
          <p:cNvPr id="4" name="Content Placeholder 3"/>
          <p:cNvSpPr>
            <a:spLocks noGrp="1"/>
          </p:cNvSpPr>
          <p:nvPr>
            <p:ph sz="half" idx="2"/>
          </p:nvPr>
        </p:nvSpPr>
        <p:spPr>
          <a:xfrm>
            <a:off x="4629150" y="1041011"/>
            <a:ext cx="4114800" cy="5333207"/>
          </a:xfrm>
        </p:spPr>
        <p:txBody>
          <a:bodyPr>
            <a:normAutofit/>
          </a:bodyPr>
          <a:lstStyle/>
          <a:p>
            <a:r>
              <a:rPr lang="en-US"/>
              <a:t>In the 1</a:t>
            </a:r>
            <a:r>
              <a:rPr lang="en-US" baseline="30000"/>
              <a:t>st</a:t>
            </a:r>
            <a:r>
              <a:rPr lang="en-US"/>
              <a:t> cycle (not shown) of this example: </a:t>
            </a:r>
            <a:endParaRPr lang="en-US"/>
          </a:p>
          <a:p>
            <a:pPr lvl="1"/>
            <a:r>
              <a:rPr lang="en-US"/>
              <a:t>Two circulation time pairs were set for RTGA (20T90 and 25T75) </a:t>
            </a:r>
            <a:endParaRPr lang="en-US"/>
          </a:p>
          <a:p>
            <a:pPr lvl="1"/>
            <a:r>
              <a:rPr lang="en-US"/>
              <a:t>One reference region was entered (</a:t>
            </a:r>
            <a:r>
              <a:rPr lang="en-US" err="1"/>
              <a:t>Cb</a:t>
            </a:r>
            <a:r>
              <a:rPr lang="en-US"/>
              <a:t> or the cerebellar) </a:t>
            </a:r>
            <a:endParaRPr lang="en-US"/>
          </a:p>
          <a:p>
            <a:pPr lvl="1"/>
            <a:r>
              <a:rPr lang="en-US"/>
              <a:t>Two approaches for k2R, k2 of reference region were entered</a:t>
            </a:r>
            <a:endParaRPr lang="en-US"/>
          </a:p>
          <a:p>
            <a:pPr lvl="2"/>
            <a:r>
              <a:rPr lang="en-US"/>
              <a:t>Two fixed k2R values for PIB and DASB (0.149 and 0.48 min</a:t>
            </a:r>
            <a:r>
              <a:rPr lang="en-US" baseline="30000"/>
              <a:t>-1</a:t>
            </a:r>
            <a:r>
              <a:rPr lang="en-US"/>
              <a:t>, respectively) were entered</a:t>
            </a:r>
            <a:endParaRPr lang="en-US"/>
          </a:p>
          <a:p>
            <a:pPr lvl="2"/>
            <a:r>
              <a:rPr lang="en-US"/>
              <a:t>Optimize k2R by minimizing the total sum of square sums across regions (denoted as optk2R)</a:t>
            </a:r>
            <a:endParaRPr lang="en-US"/>
          </a:p>
          <a:p>
            <a:pPr lvl="1"/>
            <a:r>
              <a:rPr lang="en-US"/>
              <a:t>Altogether, 6 modeling approaches (= 4 x 1 x 3) were specified for RTGA in the 1</a:t>
            </a:r>
            <a:r>
              <a:rPr lang="en-US" baseline="30000"/>
              <a:t>st</a:t>
            </a:r>
            <a:r>
              <a:rPr lang="en-US"/>
              <a:t> cycle</a:t>
            </a:r>
            <a:endParaRPr lang="en-US"/>
          </a:p>
          <a:p>
            <a:r>
              <a:rPr lang="en-US"/>
              <a:t>Set the applicable PETs in the 2</a:t>
            </a:r>
            <a:r>
              <a:rPr lang="en-US" baseline="30000"/>
              <a:t>nd</a:t>
            </a:r>
            <a:r>
              <a:rPr lang="en-US"/>
              <a:t> cycle:</a:t>
            </a:r>
            <a:endParaRPr lang="en-US"/>
          </a:p>
          <a:p>
            <a:pPr lvl="1"/>
            <a:r>
              <a:rPr lang="en-US"/>
              <a:t>The 6 modeling approaches will be listed one per row to be applicable to all scans (1, 2, 3, and 4) initially (upper panel) </a:t>
            </a:r>
            <a:endParaRPr lang="en-US"/>
          </a:p>
          <a:p>
            <a:pPr lvl="1"/>
            <a:r>
              <a:rPr lang="en-US"/>
              <a:t>Now set the applicable scans for PIB scans</a:t>
            </a:r>
            <a:endParaRPr lang="en-US"/>
          </a:p>
          <a:p>
            <a:pPr lvl="2"/>
            <a:r>
              <a:rPr lang="en-US"/>
              <a:t>Deselect PET 3 and 4 (bottom PET area)</a:t>
            </a:r>
            <a:endParaRPr lang="en-US"/>
          </a:p>
          <a:p>
            <a:pPr lvl="2"/>
            <a:r>
              <a:rPr lang="en-US"/>
              <a:t>Hit GUIs of the rows of k2R = 0.149 min-1 under ‘PET#s’ (e.g., at the cursor) to change applicable PET scans to all to 1 and 2</a:t>
            </a:r>
            <a:endParaRPr lang="en-US"/>
          </a:p>
          <a:p>
            <a:pPr lvl="1"/>
            <a:r>
              <a:rPr lang="en-US"/>
              <a:t>Repeat the same procedures for DASB after activating PET 3 and 4 alone</a:t>
            </a:r>
            <a:endParaRPr lang="en-US"/>
          </a:p>
          <a:p>
            <a:pPr lvl="1"/>
            <a:endParaRPr lang="en-US"/>
          </a:p>
          <a:p>
            <a:pPr lvl="1"/>
            <a:endParaRPr lang="en-US"/>
          </a:p>
        </p:txBody>
      </p:sp>
      <p:pic>
        <p:nvPicPr>
          <p:cNvPr id="6" name="Content Placeholder 5"/>
          <p:cNvPicPr>
            <a:picLocks noGrp="1" noChangeAspect="1"/>
          </p:cNvPicPr>
          <p:nvPr>
            <p:ph sz="half" idx="1"/>
          </p:nvPr>
        </p:nvPicPr>
        <p:blipFill>
          <a:blip r:embed="rId1"/>
          <a:stretch>
            <a:fillRect/>
          </a:stretch>
        </p:blipFill>
        <p:spPr>
          <a:xfrm>
            <a:off x="785671" y="1041400"/>
            <a:ext cx="3457857" cy="5211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solidFill>
                  <a:schemeClr val="bg1"/>
                </a:solidFill>
              </a:rPr>
              <a:t>Level 1 Window (L1W)</a:t>
            </a:r>
            <a:endParaRPr lang="en-US">
              <a:solidFill>
                <a:schemeClr val="bg1"/>
              </a:solidFill>
            </a:endParaRPr>
          </a:p>
        </p:txBody>
      </p:sp>
      <p:pic>
        <p:nvPicPr>
          <p:cNvPr id="9" name="Content Placeholder 8"/>
          <p:cNvPicPr>
            <a:picLocks noGrp="1" noChangeAspect="1"/>
          </p:cNvPicPr>
          <p:nvPr>
            <p:ph sz="half" idx="2"/>
          </p:nvPr>
        </p:nvPicPr>
        <p:blipFill>
          <a:blip r:embed="rId1"/>
          <a:stretch>
            <a:fillRect/>
          </a:stretch>
        </p:blipFill>
        <p:spPr>
          <a:xfrm>
            <a:off x="806108" y="1371600"/>
            <a:ext cx="3142346" cy="3292475"/>
          </a:xfrm>
        </p:spPr>
      </p:pic>
      <p:sp>
        <p:nvSpPr>
          <p:cNvPr id="4" name="Text Placeholder 3"/>
          <p:cNvSpPr>
            <a:spLocks noGrp="1"/>
          </p:cNvSpPr>
          <p:nvPr>
            <p:ph type="body" sz="quarter" idx="3"/>
          </p:nvPr>
        </p:nvSpPr>
        <p:spPr/>
        <p:txBody>
          <a:bodyPr/>
          <a:lstStyle/>
          <a:p>
            <a:r>
              <a:rPr lang="en-US">
                <a:solidFill>
                  <a:schemeClr val="bg1"/>
                </a:solidFill>
              </a:rPr>
              <a:t>Level 2 Window (L2W)</a:t>
            </a:r>
            <a:endParaRPr lang="en-US">
              <a:solidFill>
                <a:schemeClr val="bg1"/>
              </a:solidFill>
            </a:endParaRPr>
          </a:p>
        </p:txBody>
      </p:sp>
      <p:sp>
        <p:nvSpPr>
          <p:cNvPr id="6" name="Title 5"/>
          <p:cNvSpPr>
            <a:spLocks noGrp="1"/>
          </p:cNvSpPr>
          <p:nvPr>
            <p:ph type="title"/>
          </p:nvPr>
        </p:nvSpPr>
        <p:spPr>
          <a:solidFill>
            <a:schemeClr val="accent1">
              <a:lumMod val="20000"/>
              <a:lumOff val="80000"/>
            </a:schemeClr>
          </a:solidFill>
        </p:spPr>
        <p:txBody>
          <a:bodyPr>
            <a:normAutofit/>
          </a:bodyPr>
          <a:lstStyle/>
          <a:p>
            <a:r>
              <a:rPr lang="en-US" b="1">
                <a:solidFill>
                  <a:schemeClr val="accent1">
                    <a:lumMod val="75000"/>
                  </a:schemeClr>
                </a:solidFill>
              </a:rPr>
              <a:t>Carrying on Analyses with IDAE</a:t>
            </a:r>
            <a:endParaRPr lang="en-US" b="1">
              <a:solidFill>
                <a:schemeClr val="accent1">
                  <a:lumMod val="75000"/>
                </a:schemeClr>
              </a:solidFill>
            </a:endParaRPr>
          </a:p>
        </p:txBody>
      </p:sp>
      <p:sp>
        <p:nvSpPr>
          <p:cNvPr id="7" name="Text Placeholder 6"/>
          <p:cNvSpPr>
            <a:spLocks noGrp="1"/>
          </p:cNvSpPr>
          <p:nvPr>
            <p:ph type="body" sz="quarter" idx="10"/>
          </p:nvPr>
        </p:nvSpPr>
        <p:spPr>
          <a:xfrm>
            <a:off x="228600" y="4743829"/>
            <a:ext cx="8686800" cy="1918227"/>
          </a:xfrm>
        </p:spPr>
        <p:txBody>
          <a:bodyPr>
            <a:normAutofit fontScale="70000" lnSpcReduction="20000"/>
          </a:bodyPr>
          <a:lstStyle/>
          <a:p>
            <a:r>
              <a:rPr lang="en-US" sz="2100"/>
              <a:t>General sequences of performing analyses with IDAE:</a:t>
            </a:r>
            <a:endParaRPr lang="en-US" sz="2100"/>
          </a:p>
          <a:p>
            <a:pPr marL="174625" indent="-174625">
              <a:buFont typeface="Arial" panose="020B0604020202020204" pitchFamily="34" charset="0"/>
              <a:buChar char="•"/>
            </a:pPr>
            <a:r>
              <a:rPr lang="en-US" sz="1800"/>
              <a:t>Observe the Level 1 Window (left) for completion statuses of subject-analysis block GUIs (the main GUI matrix)</a:t>
            </a:r>
            <a:endParaRPr lang="en-US" sz="1800"/>
          </a:p>
          <a:p>
            <a:pPr marL="174625" indent="-174625">
              <a:buFont typeface="Arial" panose="020B0604020202020204" pitchFamily="34" charset="0"/>
              <a:buChar char="•"/>
            </a:pPr>
            <a:r>
              <a:rPr lang="en-US" sz="1800"/>
              <a:t>Hit the subject-analysis block GUI that shows the lowest completion percentage to get the Level 2 Window (right)</a:t>
            </a:r>
            <a:endParaRPr lang="en-US" sz="1800"/>
          </a:p>
          <a:p>
            <a:pPr lvl="1"/>
            <a:r>
              <a:rPr lang="en-US" sz="1700"/>
              <a:t>Look for interactive (=</a:t>
            </a:r>
            <a:r>
              <a:rPr lang="en-US" sz="1700" err="1"/>
              <a:t>i</a:t>
            </a:r>
            <a:r>
              <a:rPr lang="en-US" sz="1700"/>
              <a:t>; darker green) and quality control (=c; lighter green) processes that display ‘r’ (=ready) on GUIs. </a:t>
            </a:r>
            <a:endParaRPr lang="en-US" sz="1700"/>
          </a:p>
          <a:p>
            <a:pPr lvl="1"/>
            <a:r>
              <a:rPr lang="en-US" sz="1700"/>
              <a:t>Just visit/complete the process. Then, ‘r’ turns to ‘c’ for completed.</a:t>
            </a:r>
            <a:endParaRPr lang="en-US" sz="1700"/>
          </a:p>
          <a:p>
            <a:pPr marL="174625" indent="-174625">
              <a:buFont typeface="Arial" panose="020B0604020202020204" pitchFamily="34" charset="0"/>
              <a:buChar char="•"/>
            </a:pPr>
            <a:r>
              <a:rPr lang="en-US" sz="1800"/>
              <a:t>Once interactive and/or quality control processes are completed on the intended subjects, highlight their subject GUIs (hit GUIs) on L1W and hit the ‘Perform’ GUI (above ‘Subjects’ GUI). </a:t>
            </a:r>
            <a:endParaRPr lang="en-US" sz="1800"/>
          </a:p>
          <a:p>
            <a:pPr lvl="1"/>
            <a:r>
              <a:rPr lang="en-US" sz="1700"/>
              <a:t>IDAE will stop processing at the first interactive or quality control process to work on in individual subjects</a:t>
            </a:r>
            <a:endParaRPr lang="en-US" sz="1700"/>
          </a:p>
          <a:p>
            <a:pPr marL="174625" indent="-174625">
              <a:buFont typeface="Arial" panose="020B0604020202020204" pitchFamily="34" charset="0"/>
              <a:buChar char="•"/>
            </a:pPr>
            <a:r>
              <a:rPr lang="en-US" sz="2100"/>
              <a:t>Repeat the sequences until all are done</a:t>
            </a:r>
            <a:endParaRPr lang="en-US" sz="2100"/>
          </a:p>
        </p:txBody>
      </p:sp>
      <p:grpSp>
        <p:nvGrpSpPr>
          <p:cNvPr id="5" name="Group 4"/>
          <p:cNvGrpSpPr/>
          <p:nvPr/>
        </p:nvGrpSpPr>
        <p:grpSpPr>
          <a:xfrm>
            <a:off x="340012" y="1950864"/>
            <a:ext cx="353943" cy="2447995"/>
            <a:chOff x="340012" y="1950864"/>
            <a:chExt cx="353943" cy="2447995"/>
          </a:xfrm>
        </p:grpSpPr>
        <p:cxnSp>
          <p:nvCxnSpPr>
            <p:cNvPr id="8" name="Straight Arrow Connector 7"/>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7808" y="3005584"/>
              <a:ext cx="982961" cy="338554"/>
            </a:xfrm>
            <a:prstGeom prst="rect">
              <a:avLst/>
            </a:prstGeom>
            <a:noFill/>
          </p:spPr>
          <p:txBody>
            <a:bodyPr wrap="square" rtlCol="0">
              <a:spAutoFit/>
            </a:bodyPr>
            <a:lstStyle/>
            <a:p>
              <a:pPr algn="ctr"/>
              <a:r>
                <a:rPr lang="en-US" sz="1600" b="1">
                  <a:solidFill>
                    <a:schemeClr val="bg1"/>
                  </a:solidFill>
                </a:rPr>
                <a:t>Subjects</a:t>
              </a:r>
              <a:endParaRPr lang="en-US" sz="1600" b="1">
                <a:solidFill>
                  <a:schemeClr val="bg1"/>
                </a:solidFill>
              </a:endParaRPr>
            </a:p>
          </p:txBody>
        </p:sp>
      </p:grpSp>
      <p:cxnSp>
        <p:nvCxnSpPr>
          <p:cNvPr id="12" name="Straight Arrow Connector 11"/>
          <p:cNvCxnSpPr/>
          <p:nvPr/>
        </p:nvCxnSpPr>
        <p:spPr>
          <a:xfrm>
            <a:off x="2082298" y="1874581"/>
            <a:ext cx="204009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20026" y="1565561"/>
            <a:ext cx="986462" cy="584775"/>
          </a:xfrm>
          <a:prstGeom prst="rect">
            <a:avLst/>
          </a:prstGeom>
          <a:noFill/>
        </p:spPr>
        <p:txBody>
          <a:bodyPr wrap="square" rtlCol="0">
            <a:spAutoFit/>
          </a:bodyPr>
          <a:lstStyle/>
          <a:p>
            <a:r>
              <a:rPr lang="en-US" sz="1600" b="1">
                <a:solidFill>
                  <a:schemeClr val="bg1"/>
                </a:solidFill>
              </a:rPr>
              <a:t>Analysis Blocks</a:t>
            </a:r>
            <a:endParaRPr lang="en-US" sz="1600" b="1">
              <a:solidFill>
                <a:schemeClr val="bg1"/>
              </a:solidFill>
            </a:endParaRPr>
          </a:p>
        </p:txBody>
      </p:sp>
      <p:grpSp>
        <p:nvGrpSpPr>
          <p:cNvPr id="15" name="Group 14"/>
          <p:cNvGrpSpPr/>
          <p:nvPr/>
        </p:nvGrpSpPr>
        <p:grpSpPr>
          <a:xfrm>
            <a:off x="4612062" y="2683380"/>
            <a:ext cx="353943" cy="1212289"/>
            <a:chOff x="340012" y="1950864"/>
            <a:chExt cx="353943" cy="2447995"/>
          </a:xfrm>
        </p:grpSpPr>
        <p:cxnSp>
          <p:nvCxnSpPr>
            <p:cNvPr id="16" name="Straight Arrow Connector 15"/>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523240" y="3005583"/>
              <a:ext cx="2065058" cy="338554"/>
            </a:xfrm>
            <a:prstGeom prst="rect">
              <a:avLst/>
            </a:prstGeom>
            <a:noFill/>
          </p:spPr>
          <p:txBody>
            <a:bodyPr wrap="none" rtlCol="0">
              <a:spAutoFit/>
            </a:bodyPr>
            <a:lstStyle/>
            <a:p>
              <a:pPr algn="ctr"/>
              <a:r>
                <a:rPr lang="en-US" sz="1600" b="1">
                  <a:solidFill>
                    <a:schemeClr val="bg1"/>
                  </a:solidFill>
                </a:rPr>
                <a:t>Workflow</a:t>
              </a:r>
              <a:endParaRPr lang="en-US" sz="1600" b="1">
                <a:solidFill>
                  <a:schemeClr val="bg1"/>
                </a:solidFill>
              </a:endParaRPr>
            </a:p>
          </p:txBody>
        </p:sp>
      </p:grpSp>
      <p:pic>
        <p:nvPicPr>
          <p:cNvPr id="21" name="Content Placeholder 20"/>
          <p:cNvPicPr>
            <a:picLocks noGrp="1" noChangeAspect="1"/>
          </p:cNvPicPr>
          <p:nvPr>
            <p:ph sz="quarter" idx="4"/>
          </p:nvPr>
        </p:nvPicPr>
        <p:blipFill>
          <a:blip r:embed="rId2"/>
          <a:stretch>
            <a:fillRect/>
          </a:stretch>
        </p:blipFill>
        <p:spPr>
          <a:xfrm>
            <a:off x="5051998" y="1371600"/>
            <a:ext cx="3543742" cy="329247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 / Review RTMs</a:t>
            </a:r>
            <a:endParaRPr lang="en-US"/>
          </a:p>
        </p:txBody>
      </p:sp>
      <p:pic>
        <p:nvPicPr>
          <p:cNvPr id="5" name="Content Placeholder 4"/>
          <p:cNvPicPr>
            <a:picLocks noGrp="1" noChangeAspect="1"/>
          </p:cNvPicPr>
          <p:nvPr>
            <p:ph sz="half" idx="1"/>
          </p:nvPr>
        </p:nvPicPr>
        <p:blipFill>
          <a:blip r:embed="rId1"/>
          <a:stretch>
            <a:fillRect/>
          </a:stretch>
        </p:blipFill>
        <p:spPr>
          <a:xfrm>
            <a:off x="661255" y="1290973"/>
            <a:ext cx="3706689" cy="4712616"/>
          </a:xfrm>
          <a:prstGeom prst="rect">
            <a:avLst/>
          </a:prstGeom>
        </p:spPr>
      </p:pic>
      <p:sp>
        <p:nvSpPr>
          <p:cNvPr id="4" name="Content Placeholder 3"/>
          <p:cNvSpPr>
            <a:spLocks noGrp="1"/>
          </p:cNvSpPr>
          <p:nvPr>
            <p:ph sz="half" idx="2"/>
          </p:nvPr>
        </p:nvSpPr>
        <p:spPr/>
        <p:txBody>
          <a:bodyPr/>
          <a:lstStyle/>
          <a:p>
            <a:r>
              <a:rPr lang="en-US"/>
              <a:t>It is very simple to perform RTMs</a:t>
            </a:r>
            <a:endParaRPr lang="en-US"/>
          </a:p>
          <a:p>
            <a:pPr lvl="1"/>
            <a:r>
              <a:rPr lang="en-US"/>
              <a:t>Just highlight subjects to perform RTMs (judged from completion status) and hit ‘Perform GUI (lower insert)</a:t>
            </a:r>
            <a:endParaRPr lang="en-US"/>
          </a:p>
          <a:p>
            <a:pPr lvl="1"/>
            <a:r>
              <a:rPr lang="en-US"/>
              <a:t>Once the automatic processes are done, the completion statuses increase (upper insert)</a:t>
            </a:r>
            <a:endParaRPr lang="en-US"/>
          </a:p>
          <a:p>
            <a:r>
              <a:rPr lang="en-US"/>
              <a:t>Users can review results of RTMs of a subject as follows</a:t>
            </a:r>
            <a:endParaRPr lang="en-US"/>
          </a:p>
          <a:p>
            <a:pPr lvl="1"/>
            <a:r>
              <a:rPr lang="en-US"/>
              <a:t>Visit the subject x block GUIs (under IDAE4RTMs) of any subject to open L2W</a:t>
            </a:r>
            <a:endParaRPr lang="en-US"/>
          </a:p>
          <a:p>
            <a:pPr lvl="1"/>
            <a:r>
              <a:rPr lang="en-US"/>
              <a:t>Hit ‘r’ GUI (orange circle) @’display &amp; plot RTM results’ </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RTM Results</a:t>
            </a:r>
            <a:endParaRPr lang="en-US"/>
          </a:p>
        </p:txBody>
      </p:sp>
      <p:sp>
        <p:nvSpPr>
          <p:cNvPr id="4" name="Content Placeholder 3"/>
          <p:cNvSpPr>
            <a:spLocks noGrp="1"/>
          </p:cNvSpPr>
          <p:nvPr>
            <p:ph sz="half" idx="2"/>
          </p:nvPr>
        </p:nvSpPr>
        <p:spPr>
          <a:xfrm>
            <a:off x="4629150" y="1041011"/>
            <a:ext cx="4114800" cy="5319277"/>
          </a:xfrm>
        </p:spPr>
        <p:txBody>
          <a:bodyPr/>
          <a:lstStyle/>
          <a:p>
            <a:r>
              <a:rPr lang="en-US"/>
              <a:t>Hit the ‘r’ GUI @’Display / plot RTM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‘circulation time for analysis’, ‘acronym of reference region’, ‘treatment of k2R’, and ‘primary variable’.</a:t>
            </a:r>
            <a:endParaRPr lang="en-US"/>
          </a:p>
          <a:p>
            <a:r>
              <a:rPr lang="en-US"/>
              <a:t>Select the variable to display (middle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8" name="Content Placeholder 7"/>
          <p:cNvPicPr>
            <a:picLocks noGrp="1" noChangeAspect="1"/>
          </p:cNvPicPr>
          <p:nvPr>
            <p:ph sz="half" idx="1"/>
          </p:nvPr>
        </p:nvPicPr>
        <p:blipFill>
          <a:blip r:embed="rId1"/>
          <a:stretch>
            <a:fillRect/>
          </a:stretch>
        </p:blipFill>
        <p:spPr>
          <a:xfrm>
            <a:off x="457200" y="1965555"/>
            <a:ext cx="4114800" cy="336345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of Observed and Fitted TACs: MRTM2</a:t>
            </a:r>
            <a:endParaRPr lang="en-US"/>
          </a:p>
        </p:txBody>
      </p:sp>
      <p:pic>
        <p:nvPicPr>
          <p:cNvPr id="5" name="Content Placeholder 4"/>
          <p:cNvPicPr>
            <a:picLocks noGrp="1" noChangeAspect="1"/>
          </p:cNvPicPr>
          <p:nvPr>
            <p:ph sz="quarter" idx="10"/>
          </p:nvPr>
        </p:nvPicPr>
        <p:blipFill>
          <a:blip r:embed="rId1"/>
          <a:stretch>
            <a:fillRect/>
          </a:stretch>
        </p:blipFill>
        <p:spPr>
          <a:xfrm>
            <a:off x="0" y="1129260"/>
            <a:ext cx="9144000" cy="5177331"/>
          </a:xfrm>
        </p:spPr>
      </p:pic>
      <p:sp>
        <p:nvSpPr>
          <p:cNvPr id="6" name="TextBox 5"/>
          <p:cNvSpPr txBox="1"/>
          <p:nvPr/>
        </p:nvSpPr>
        <p:spPr>
          <a:xfrm>
            <a:off x="5231757" y="5650084"/>
            <a:ext cx="3738623" cy="523220"/>
          </a:xfrm>
          <a:prstGeom prst="rect">
            <a:avLst/>
          </a:prstGeom>
          <a:noFill/>
        </p:spPr>
        <p:txBody>
          <a:bodyPr wrap="square" rtlCol="0">
            <a:spAutoFit/>
          </a:bodyPr>
          <a:lstStyle/>
          <a:p>
            <a:r>
              <a:rPr lang="en-US" sz="1400"/>
              <a:t>Plots of observed (</a:t>
            </a:r>
            <a:r>
              <a:rPr lang="en-US" sz="1400">
                <a:solidFill>
                  <a:schemeClr val="accent1">
                    <a:lumMod val="75000"/>
                  </a:schemeClr>
                </a:solidFill>
              </a:rPr>
              <a:t>o</a:t>
            </a:r>
            <a:r>
              <a:rPr lang="en-US" sz="1400"/>
              <a:t>) and model-fitted (</a:t>
            </a:r>
            <a:r>
              <a:rPr lang="en-US" sz="1400">
                <a:solidFill>
                  <a:srgbClr val="FF0000"/>
                </a:solidFill>
              </a:rPr>
              <a:t>-</a:t>
            </a:r>
            <a:r>
              <a:rPr lang="en-US" sz="1400"/>
              <a:t>) TACs of all left-right merged regions</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RTM Approaches</a:t>
            </a:r>
            <a:endParaRPr lang="en-US"/>
          </a:p>
        </p:txBody>
      </p:sp>
      <p:sp>
        <p:nvSpPr>
          <p:cNvPr id="4" name="Content Placeholder 3"/>
          <p:cNvSpPr>
            <a:spLocks noGrp="1"/>
          </p:cNvSpPr>
          <p:nvPr>
            <p:ph sz="half" idx="2"/>
          </p:nvPr>
        </p:nvSpPr>
        <p:spPr/>
        <p:txBody>
          <a:bodyPr>
            <a:normAutofit/>
          </a:bodyPr>
          <a:lstStyle/>
          <a:p>
            <a:r>
              <a:rPr lang="en-US"/>
              <a:t>First, hit ‘c’ GUI at ’Complete/revise/review Analyses Sets’ of L2W to bring up the MPE preparation module (upper panel)</a:t>
            </a:r>
            <a:endParaRPr lang="en-US"/>
          </a:p>
          <a:p>
            <a:pPr lvl="1"/>
            <a:r>
              <a:rPr lang="en-US"/>
              <a:t>Previously set RTM approaches will be highlighted in light green</a:t>
            </a:r>
            <a:endParaRPr lang="en-US"/>
          </a:p>
          <a:p>
            <a:pPr lvl="1"/>
            <a:r>
              <a:rPr lang="en-US"/>
              <a:t>Hit a highlighted approach to review / revise</a:t>
            </a:r>
            <a:endParaRPr lang="en-US"/>
          </a:p>
          <a:p>
            <a:pPr lvl="1"/>
            <a:r>
              <a:rPr lang="en-US"/>
              <a:t>Bring in / set a new approaches, as needed</a:t>
            </a:r>
            <a:endParaRPr lang="en-US"/>
          </a:p>
          <a:p>
            <a:pPr lvl="1"/>
            <a:r>
              <a:rPr lang="en-US"/>
              <a:t>Hit ‘Save this method’ to update the working approach</a:t>
            </a:r>
            <a:endParaRPr lang="en-US"/>
          </a:p>
          <a:p>
            <a:pPr lvl="1"/>
            <a:r>
              <a:rPr lang="en-US"/>
              <a:t>Hit ‘Save to file’ when all approaches are done (= the end of the 1</a:t>
            </a:r>
            <a:r>
              <a:rPr lang="en-US" baseline="30000"/>
              <a:t>st</a:t>
            </a:r>
            <a:r>
              <a:rPr lang="en-US"/>
              <a:t> cycle)</a:t>
            </a:r>
            <a:endParaRPr lang="en-US"/>
          </a:p>
          <a:p>
            <a:pPr lvl="2"/>
            <a:r>
              <a:rPr lang="en-US"/>
              <a:t>Leave those approaches not intended to review / revise unattained</a:t>
            </a:r>
            <a:endParaRPr lang="en-US"/>
          </a:p>
          <a:p>
            <a:r>
              <a:rPr lang="en-US"/>
              <a:t>In the 2</a:t>
            </a:r>
            <a:r>
              <a:rPr lang="en-US" baseline="30000"/>
              <a:t>nd</a:t>
            </a:r>
            <a:r>
              <a:rPr lang="en-US"/>
              <a:t> cycle (lower panel):</a:t>
            </a:r>
            <a:endParaRPr lang="en-US"/>
          </a:p>
          <a:p>
            <a:pPr lvl="1"/>
            <a:r>
              <a:rPr lang="en-US"/>
              <a:t>Hit a highlighted approach to review / revise</a:t>
            </a:r>
            <a:endParaRPr lang="en-US"/>
          </a:p>
          <a:p>
            <a:pPr lvl="1"/>
            <a:r>
              <a:rPr lang="en-US"/>
              <a:t>Hit ‘Save this method’ to update the approach</a:t>
            </a:r>
            <a:endParaRPr lang="en-US"/>
          </a:p>
          <a:p>
            <a:pPr lvl="2"/>
            <a:r>
              <a:rPr lang="en-US"/>
              <a:t>Reviewed / revised approaches will be highlighted in darker green (MRTM2 in this example)</a:t>
            </a:r>
            <a:endParaRPr lang="en-US"/>
          </a:p>
          <a:p>
            <a:pPr lvl="1"/>
            <a:r>
              <a:rPr lang="en-US"/>
              <a:t>Hit ‘Save to file’ when done (= the end of the 1</a:t>
            </a:r>
            <a:r>
              <a:rPr lang="en-US" baseline="30000"/>
              <a:t>st</a:t>
            </a:r>
            <a:r>
              <a:rPr lang="en-US"/>
              <a:t> cycle)</a:t>
            </a:r>
            <a:endParaRPr lang="en-US"/>
          </a:p>
          <a:p>
            <a:pPr lvl="2"/>
            <a:r>
              <a:rPr lang="en-US"/>
              <a:t>Leave those approaches not to review / revise unattained</a:t>
            </a:r>
            <a:endParaRPr lang="en-US"/>
          </a:p>
        </p:txBody>
      </p:sp>
      <p:pic>
        <p:nvPicPr>
          <p:cNvPr id="10" name="Content Placeholder 9"/>
          <p:cNvPicPr>
            <a:picLocks noGrp="1" noChangeAspect="1"/>
          </p:cNvPicPr>
          <p:nvPr>
            <p:ph sz="half" idx="1"/>
          </p:nvPr>
        </p:nvPicPr>
        <p:blipFill>
          <a:blip r:embed="rId1"/>
          <a:stretch>
            <a:fillRect/>
          </a:stretch>
        </p:blipFill>
        <p:spPr>
          <a:xfrm>
            <a:off x="627724" y="1059305"/>
            <a:ext cx="3773751" cy="517595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Prepare Plasma and HPLC Data</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Plasma &amp; HPLC files</a:t>
            </a:r>
            <a:endParaRPr lang="en-US"/>
          </a:p>
        </p:txBody>
      </p:sp>
      <p:sp>
        <p:nvSpPr>
          <p:cNvPr id="4" name="Content Placeholder 3"/>
          <p:cNvSpPr>
            <a:spLocks noGrp="1"/>
          </p:cNvSpPr>
          <p:nvPr>
            <p:ph sz="half" idx="2"/>
          </p:nvPr>
        </p:nvSpPr>
        <p:spPr/>
        <p:txBody>
          <a:bodyPr/>
          <a:lstStyle/>
          <a:p>
            <a:r>
              <a:rPr lang="en-US"/>
              <a:t>When the ‘preparation’ step is activated (upper orange circle), L2W’s utility GUIs will be set for the purpose (orange rectangle)</a:t>
            </a:r>
            <a:endParaRPr lang="en-US"/>
          </a:p>
          <a:p>
            <a:pPr lvl="1"/>
            <a:r>
              <a:rPr lang="en-US"/>
              <a:t>The function of ‘Plasma’ GUI is to prepare a file of plasma data of this scan of the subject </a:t>
            </a:r>
            <a:endParaRPr lang="en-US"/>
          </a:p>
          <a:p>
            <a:pPr lvl="2"/>
            <a:r>
              <a:rPr lang="en-US"/>
              <a:t>Here, the term ‘plasma data’ refer to a two-column matrix of sampling times and radioactivity values in user-specified unit</a:t>
            </a:r>
            <a:endParaRPr lang="en-US"/>
          </a:p>
          <a:p>
            <a:pPr lvl="1"/>
            <a:r>
              <a:rPr lang="en-US"/>
              <a:t>The function of ‘HPLC’ GUI is to prepare a file of HPLC data </a:t>
            </a:r>
            <a:endParaRPr lang="en-US"/>
          </a:p>
          <a:p>
            <a:pPr lvl="2"/>
            <a:r>
              <a:rPr lang="en-US"/>
              <a:t>The term ‘HPLC data’ refers to a two-column matrix of sampling times and fractions of metabolites in percentage </a:t>
            </a:r>
            <a:endParaRPr lang="en-US"/>
          </a:p>
          <a:p>
            <a:r>
              <a:rPr lang="en-US"/>
              <a:t>The ‘Plasma’ and ‘HPLC’ GUIs will not function until the local manager set the local system file (dxetc4xxx.m) </a:t>
            </a:r>
            <a:endParaRPr lang="en-US"/>
          </a:p>
          <a:p>
            <a:pPr lvl="1"/>
            <a:r>
              <a:rPr lang="en-US"/>
              <a:t>This is to cope with the fact that individual PET centers or Labs prepare plasma and HPLC files in their own formats and store them according to their own conventions. </a:t>
            </a:r>
            <a:endParaRPr lang="en-US"/>
          </a:p>
          <a:p>
            <a:r>
              <a:rPr lang="en-US"/>
              <a:t>To local IDAE managers:</a:t>
            </a:r>
            <a:endParaRPr lang="en-US"/>
          </a:p>
          <a:p>
            <a:pPr lvl="1"/>
            <a:r>
              <a:rPr lang="en-US"/>
              <a:t>See help messages from cv2_getCPT.m</a:t>
            </a:r>
            <a:endParaRPr lang="en-US"/>
          </a:p>
          <a:p>
            <a:pPr lvl="1"/>
            <a:r>
              <a:rPr lang="en-US"/>
              <a:t>See also the next two slides</a:t>
            </a:r>
            <a:endParaRPr lang="en-US"/>
          </a:p>
        </p:txBody>
      </p:sp>
      <p:pic>
        <p:nvPicPr>
          <p:cNvPr id="9" name="Content Placeholder 8"/>
          <p:cNvPicPr>
            <a:picLocks noGrp="1" noChangeAspect="1"/>
          </p:cNvPicPr>
          <p:nvPr>
            <p:ph sz="half" idx="1"/>
          </p:nvPr>
        </p:nvPicPr>
        <p:blipFill>
          <a:blip r:embed="rId1"/>
          <a:stretch>
            <a:fillRect/>
          </a:stretch>
        </p:blipFill>
        <p:spPr>
          <a:xfrm>
            <a:off x="585049" y="1294021"/>
            <a:ext cx="3859102" cy="47065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Plasma</a:t>
            </a:r>
            <a:endParaRPr lang="en-US"/>
          </a:p>
        </p:txBody>
      </p:sp>
      <p:sp>
        <p:nvSpPr>
          <p:cNvPr id="4" name="Content Placeholder 3"/>
          <p:cNvSpPr>
            <a:spLocks noGrp="1"/>
          </p:cNvSpPr>
          <p:nvPr>
            <p:ph sz="half" idx="2"/>
          </p:nvPr>
        </p:nvSpPr>
        <p:spPr>
          <a:xfrm>
            <a:off x="4629150" y="1041011"/>
            <a:ext cx="4114800" cy="5371363"/>
          </a:xfrm>
        </p:spPr>
        <p:txBody>
          <a:bodyPr>
            <a:normAutofit lnSpcReduction="10000"/>
          </a:bodyPr>
          <a:lstStyle/>
          <a:p>
            <a:r>
              <a:rPr lang="en-US"/>
              <a:t>In this example, MATLAB’s file selector will pop up when ‘Plasma’ GUI is hit.</a:t>
            </a:r>
            <a:endParaRPr lang="en-US"/>
          </a:p>
          <a:p>
            <a:pPr lvl="1"/>
            <a:r>
              <a:rPr lang="en-US"/>
              <a:t>Note that the folder was pre-selected</a:t>
            </a:r>
            <a:endParaRPr lang="en-US"/>
          </a:p>
          <a:p>
            <a:pPr lvl="1"/>
            <a:r>
              <a:rPr lang="en-US"/>
              <a:t>Files of target format (*.</a:t>
            </a:r>
            <a:r>
              <a:rPr lang="en-US" err="1"/>
              <a:t>xls</a:t>
            </a:r>
            <a:r>
              <a:rPr lang="en-US"/>
              <a:t>*) alone are listed</a:t>
            </a:r>
            <a:endParaRPr lang="en-US"/>
          </a:p>
          <a:p>
            <a:pPr lvl="1"/>
            <a:r>
              <a:rPr lang="en-US"/>
              <a:t>When the target file is selected (lower orange circle), the plasma data will be extracted and saved in IDAE-requested format</a:t>
            </a:r>
            <a:endParaRPr lang="en-US"/>
          </a:p>
          <a:p>
            <a:pPr lvl="1"/>
            <a:r>
              <a:rPr lang="en-US"/>
              <a:t>The GUI will be marked in darker green</a:t>
            </a:r>
            <a:endParaRPr lang="en-US"/>
          </a:p>
          <a:p>
            <a:pPr lvl="2"/>
            <a:r>
              <a:rPr lang="en-US"/>
              <a:t>Use ‘Restart Plasma’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dxetc4xxx(‘get_plasma’,input_2)</a:t>
            </a:r>
            <a:endParaRPr lang="en-US"/>
          </a:p>
          <a:p>
            <a:pPr marL="346075" lvl="2" indent="0">
              <a:buNone/>
            </a:pPr>
            <a:r>
              <a:rPr lang="en-US"/>
              <a:t>where input_2.ofl contains the IDAE-generated output plasma file, and input_2.fbc lists [figure # of L1W, subject #, scan #]</a:t>
            </a:r>
            <a:endParaRPr lang="en-US"/>
          </a:p>
          <a:p>
            <a:pPr lvl="1"/>
            <a:r>
              <a:rPr lang="en-US"/>
              <a:t>Set a subfunction ‘</a:t>
            </a:r>
            <a:r>
              <a:rPr lang="en-US" err="1"/>
              <a:t>local_get_plasma</a:t>
            </a:r>
            <a:r>
              <a:rPr lang="en-US"/>
              <a:t>’ in your dxetc4xxx.m and set the following measures:</a:t>
            </a:r>
            <a:endParaRPr lang="en-US"/>
          </a:p>
          <a:p>
            <a:pPr lvl="2"/>
            <a:r>
              <a:rPr lang="en-US"/>
              <a:t>To find the plasma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Plasma GUI (to green) add the following line just after the ‘save’ line</a:t>
            </a:r>
            <a:endParaRPr lang="en-US"/>
          </a:p>
          <a:p>
            <a:pPr marL="517525" lvl="3" indent="0">
              <a:buNone/>
            </a:pPr>
            <a:r>
              <a:rPr lang="en-US"/>
              <a:t>cv2_getCPT(‘check’, 1)</a:t>
            </a:r>
            <a:endParaRPr lang="en-US"/>
          </a:p>
        </p:txBody>
      </p:sp>
      <p:pic>
        <p:nvPicPr>
          <p:cNvPr id="12" name="Content Placeholder 11"/>
          <p:cNvPicPr>
            <a:picLocks noGrp="1" noChangeAspect="1"/>
          </p:cNvPicPr>
          <p:nvPr>
            <p:ph sz="half" idx="1"/>
          </p:nvPr>
        </p:nvPicPr>
        <p:blipFill>
          <a:blip r:embed="rId1"/>
          <a:stretch>
            <a:fillRect/>
          </a:stretch>
        </p:blipFill>
        <p:spPr>
          <a:xfrm>
            <a:off x="457200" y="1172875"/>
            <a:ext cx="4114800" cy="49488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HPLC</a:t>
            </a:r>
            <a:endParaRPr lang="en-US"/>
          </a:p>
        </p:txBody>
      </p:sp>
      <p:sp>
        <p:nvSpPr>
          <p:cNvPr id="4" name="Content Placeholder 3"/>
          <p:cNvSpPr>
            <a:spLocks noGrp="1"/>
          </p:cNvSpPr>
          <p:nvPr>
            <p:ph sz="half" idx="2"/>
          </p:nvPr>
        </p:nvSpPr>
        <p:spPr>
          <a:xfrm>
            <a:off x="4629150" y="1041011"/>
            <a:ext cx="4114800" cy="5371363"/>
          </a:xfrm>
        </p:spPr>
        <p:txBody>
          <a:bodyPr>
            <a:normAutofit fontScale="92500" lnSpcReduction="10000"/>
          </a:bodyPr>
          <a:lstStyle/>
          <a:p>
            <a:r>
              <a:rPr lang="en-US"/>
              <a:t>In this example, MATLAB’s file selector will pop up when ‘HPLC’ GUI is hit.</a:t>
            </a:r>
            <a:endParaRPr lang="en-US"/>
          </a:p>
          <a:p>
            <a:pPr lvl="1"/>
            <a:r>
              <a:rPr lang="en-US"/>
              <a:t>Open the target PDF file (lower panel) as shown in previous slide. Copy / paste time and parent fractions to the MATLAB command as instructed therein</a:t>
            </a:r>
            <a:endParaRPr lang="en-US"/>
          </a:p>
          <a:p>
            <a:pPr lvl="2"/>
            <a:r>
              <a:rPr lang="en-US"/>
              <a:t>The manual method was selected since the function to read PDF requires a specific MATLAB toolbox</a:t>
            </a:r>
            <a:endParaRPr lang="en-US"/>
          </a:p>
          <a:p>
            <a:pPr lvl="1"/>
            <a:r>
              <a:rPr lang="en-US"/>
              <a:t>The GUI will be marked in darker green</a:t>
            </a:r>
            <a:endParaRPr lang="en-US"/>
          </a:p>
          <a:p>
            <a:pPr lvl="2"/>
            <a:r>
              <a:rPr lang="en-US"/>
              <a:t>Use ‘Restart HPLC’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dxetc4xxx(‘get_hplc’,input_2)</a:t>
            </a:r>
            <a:endParaRPr lang="en-US"/>
          </a:p>
          <a:p>
            <a:pPr marL="346075" lvl="2" indent="0">
              <a:buNone/>
            </a:pPr>
            <a:r>
              <a:rPr lang="en-US"/>
              <a:t>where input_2.ofl contains the IDAE-generated output HPLC file, and input_2.fbc lists [figure # of L1W, subject #, scan #]</a:t>
            </a:r>
            <a:endParaRPr lang="en-US"/>
          </a:p>
          <a:p>
            <a:pPr lvl="1"/>
            <a:r>
              <a:rPr lang="en-US"/>
              <a:t>Set a subfunction ‘</a:t>
            </a:r>
            <a:r>
              <a:rPr lang="en-US" err="1"/>
              <a:t>local_get_hplc</a:t>
            </a:r>
            <a:r>
              <a:rPr lang="en-US"/>
              <a:t>’ in your dxetc4xxx.m and set the following measures</a:t>
            </a:r>
            <a:endParaRPr lang="en-US"/>
          </a:p>
          <a:p>
            <a:pPr lvl="2"/>
            <a:r>
              <a:rPr lang="en-US"/>
              <a:t>To find the HPLC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HPLC GUI (to green) add the following line just after the ‘save’ line</a:t>
            </a:r>
            <a:endParaRPr lang="en-US"/>
          </a:p>
          <a:p>
            <a:pPr marL="517525" lvl="3" indent="0">
              <a:buNone/>
            </a:pPr>
            <a:r>
              <a:rPr lang="en-US"/>
              <a:t>cv2_getCPT(‘check’, 2)</a:t>
            </a:r>
            <a:endParaRPr lang="en-US"/>
          </a:p>
        </p:txBody>
      </p:sp>
      <p:pic>
        <p:nvPicPr>
          <p:cNvPr id="9" name="Content Placeholder 8"/>
          <p:cNvPicPr>
            <a:picLocks noGrp="1" noChangeAspect="1"/>
          </p:cNvPicPr>
          <p:nvPr>
            <p:ph sz="half" idx="1"/>
          </p:nvPr>
        </p:nvPicPr>
        <p:blipFill>
          <a:blip r:embed="rId1"/>
          <a:stretch>
            <a:fillRect/>
          </a:stretch>
        </p:blipFill>
        <p:spPr>
          <a:xfrm>
            <a:off x="572328" y="1041400"/>
            <a:ext cx="3884543" cy="521176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1</a:t>
            </a:r>
            <a:endParaRPr lang="en-US"/>
          </a:p>
        </p:txBody>
      </p:sp>
      <p:sp>
        <p:nvSpPr>
          <p:cNvPr id="4" name="Content Placeholder 3"/>
          <p:cNvSpPr>
            <a:spLocks noGrp="1"/>
          </p:cNvSpPr>
          <p:nvPr>
            <p:ph sz="half" idx="2"/>
          </p:nvPr>
        </p:nvSpPr>
        <p:spPr/>
        <p:txBody>
          <a:bodyPr/>
          <a:lstStyle/>
          <a:p>
            <a:r>
              <a:rPr lang="en-US"/>
              <a:t>The </a:t>
            </a:r>
            <a:r>
              <a:rPr lang="en-US" err="1"/>
              <a:t>setCPT</a:t>
            </a:r>
            <a:r>
              <a:rPr lang="en-US"/>
              <a:t> module will pop-up with plot of the plasma TAC (total) (lower panel) when the GUI of the ‘correct ..’ step is clicked (orange circle)</a:t>
            </a:r>
            <a:endParaRPr lang="en-US"/>
          </a:p>
          <a:p>
            <a:r>
              <a:rPr lang="en-US"/>
              <a:t>Observe the plasma TAC</a:t>
            </a:r>
            <a:endParaRPr lang="en-US"/>
          </a:p>
          <a:p>
            <a:pPr lvl="1"/>
            <a:r>
              <a:rPr lang="en-US"/>
              <a:t>Some corrective measures for the plasma TAC are provided (left insert; under Ca(t))</a:t>
            </a:r>
            <a:endParaRPr lang="en-US"/>
          </a:p>
          <a:p>
            <a:pPr lvl="1"/>
            <a:r>
              <a:rPr lang="en-US"/>
              <a:t>Consult the tabs for functions</a:t>
            </a:r>
            <a:endParaRPr lang="en-US"/>
          </a:p>
          <a:p>
            <a:pPr lvl="2"/>
            <a:r>
              <a:rPr lang="en-US"/>
              <a:t>sumExp2/3 refer to sums of exponential functions</a:t>
            </a:r>
            <a:endParaRPr lang="en-US"/>
          </a:p>
          <a:p>
            <a:r>
              <a:rPr lang="en-US"/>
              <a:t>Import HPLC data, if plasma TAC is OK</a:t>
            </a:r>
            <a:endParaRPr lang="en-US"/>
          </a:p>
        </p:txBody>
      </p:sp>
      <p:pic>
        <p:nvPicPr>
          <p:cNvPr id="8" name="Content Placeholder 7"/>
          <p:cNvPicPr>
            <a:picLocks noGrp="1" noChangeAspect="1"/>
          </p:cNvPicPr>
          <p:nvPr>
            <p:ph sz="half" idx="1"/>
          </p:nvPr>
        </p:nvPicPr>
        <p:blipFill>
          <a:blip r:embed="rId1"/>
          <a:stretch>
            <a:fillRect/>
          </a:stretch>
        </p:blipFill>
        <p:spPr>
          <a:xfrm>
            <a:off x="591482" y="1041400"/>
            <a:ext cx="3846235" cy="521176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2</a:t>
            </a:r>
            <a:endParaRPr lang="en-US"/>
          </a:p>
        </p:txBody>
      </p:sp>
      <p:sp>
        <p:nvSpPr>
          <p:cNvPr id="4" name="Content Placeholder 3"/>
          <p:cNvSpPr>
            <a:spLocks noGrp="1"/>
          </p:cNvSpPr>
          <p:nvPr>
            <p:ph sz="half" idx="2"/>
          </p:nvPr>
        </p:nvSpPr>
        <p:spPr/>
        <p:txBody>
          <a:bodyPr>
            <a:normAutofit/>
          </a:bodyPr>
          <a:lstStyle/>
          <a:p>
            <a:r>
              <a:rPr lang="en-US"/>
              <a:t>Observe plot of the HPLC data (blue circles in lower panel)</a:t>
            </a:r>
            <a:endParaRPr lang="en-US"/>
          </a:p>
          <a:p>
            <a:pPr lvl="1"/>
            <a:r>
              <a:rPr lang="en-US"/>
              <a:t>Note that the HPLC data show total metabolites in percentages (= 100 – parent fraction in percentage)</a:t>
            </a:r>
            <a:endParaRPr lang="en-US"/>
          </a:p>
          <a:p>
            <a:pPr lvl="1"/>
            <a:r>
              <a:rPr lang="en-US"/>
              <a:t>Fit the HPLC data by one of IDAE-supplied functions (3</a:t>
            </a:r>
            <a:r>
              <a:rPr lang="en-US" baseline="30000"/>
              <a:t>rd</a:t>
            </a:r>
            <a:r>
              <a:rPr lang="en-US"/>
              <a:t> tab and on; upper panel)</a:t>
            </a:r>
            <a:endParaRPr lang="en-US"/>
          </a:p>
          <a:p>
            <a:pPr lvl="2"/>
            <a:r>
              <a:rPr lang="en-US"/>
              <a:t>The IDAE team suggest using ‘mixed’, ‘</a:t>
            </a:r>
            <a:r>
              <a:rPr lang="en-US" err="1"/>
              <a:t>fitHPLC</a:t>
            </a:r>
            <a:r>
              <a:rPr lang="en-US"/>
              <a:t>’, one of ‘</a:t>
            </a:r>
            <a:r>
              <a:rPr lang="en-US" err="1"/>
              <a:t>fitHPLCH</a:t>
            </a:r>
            <a:r>
              <a:rPr lang="en-US"/>
              <a:t>*’, or ‘</a:t>
            </a:r>
            <a:r>
              <a:rPr lang="en-US" err="1"/>
              <a:t>pchip</a:t>
            </a:r>
            <a:r>
              <a:rPr lang="en-US"/>
              <a:t>’ </a:t>
            </a:r>
            <a:endParaRPr lang="en-US"/>
          </a:p>
          <a:p>
            <a:pPr lvl="3"/>
            <a:r>
              <a:rPr lang="en-US"/>
              <a:t>‘</a:t>
            </a:r>
            <a:r>
              <a:rPr lang="en-US" err="1"/>
              <a:t>pchip</a:t>
            </a:r>
            <a:r>
              <a:rPr lang="en-US"/>
              <a:t>’ refers to the shape-preserving piecewise cubic interpolation of MATLAB (interp1.m)</a:t>
            </a:r>
            <a:endParaRPr lang="en-US"/>
          </a:p>
          <a:p>
            <a:pPr lvl="2"/>
            <a:r>
              <a:rPr lang="en-US"/>
              <a:t>Employ one approach across scans of a study</a:t>
            </a:r>
            <a:endParaRPr lang="en-US"/>
          </a:p>
          <a:p>
            <a:pPr marL="347345" lvl="1" indent="-171450"/>
            <a:r>
              <a:rPr lang="en-US"/>
              <a:t>Hit ‘Take’ (lower orange circle), ‘Apply’, and ‘Approve’ GUIs sequentially. It’s done!</a:t>
            </a:r>
            <a:endParaRPr lang="en-US"/>
          </a:p>
          <a:p>
            <a:r>
              <a:rPr lang="en-US"/>
              <a:t>Associate the fitting approaches with the IDAE-supplied generic terms for plasma data</a:t>
            </a:r>
            <a:endParaRPr lang="en-US"/>
          </a:p>
          <a:p>
            <a:pPr lvl="1"/>
            <a:r>
              <a:rPr lang="en-US"/>
              <a:t>The generic terms including ‘</a:t>
            </a:r>
            <a:r>
              <a:rPr lang="en-US" err="1"/>
              <a:t>noTAD</a:t>
            </a:r>
            <a:r>
              <a:rPr lang="en-US"/>
              <a:t>’ and ‘HPLC*’ are presented during generation of Stage-2 packages (TAC2MPE)</a:t>
            </a:r>
            <a:endParaRPr lang="en-US"/>
          </a:p>
          <a:p>
            <a:pPr lvl="1"/>
            <a:r>
              <a:rPr lang="en-US"/>
              <a:t>The IDAE team recommends to make site-wide rules, for example to use ‘</a:t>
            </a:r>
            <a:r>
              <a:rPr lang="en-US" err="1"/>
              <a:t>noTAD</a:t>
            </a:r>
            <a:r>
              <a:rPr lang="en-US"/>
              <a:t>’, ‘HPLC’, and ‘HPLC1’ for ‘</a:t>
            </a:r>
            <a:r>
              <a:rPr lang="en-US" err="1"/>
              <a:t>fitHPLC</a:t>
            </a:r>
            <a:r>
              <a:rPr lang="en-US"/>
              <a:t>’, one of ‘</a:t>
            </a:r>
            <a:r>
              <a:rPr lang="en-US" err="1"/>
              <a:t>fitHPLCH</a:t>
            </a:r>
            <a:r>
              <a:rPr lang="en-US"/>
              <a:t>*’, and ‘</a:t>
            </a:r>
            <a:r>
              <a:rPr lang="en-US" err="1"/>
              <a:t>pchip</a:t>
            </a:r>
            <a:r>
              <a:rPr lang="en-US"/>
              <a:t>’, respectively.</a:t>
            </a:r>
            <a:endParaRPr lang="en-US"/>
          </a:p>
        </p:txBody>
      </p:sp>
      <p:pic>
        <p:nvPicPr>
          <p:cNvPr id="8" name="Content Placeholder 7"/>
          <p:cNvPicPr>
            <a:picLocks noGrp="1" noChangeAspect="1"/>
          </p:cNvPicPr>
          <p:nvPr>
            <p:ph sz="half" idx="1"/>
          </p:nvPr>
        </p:nvPicPr>
        <p:blipFill>
          <a:blip r:embed="rId1"/>
          <a:stretch>
            <a:fillRect/>
          </a:stretch>
        </p:blipFill>
        <p:spPr>
          <a:xfrm>
            <a:off x="612704" y="1041400"/>
            <a:ext cx="3803792" cy="52117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Installation of IDAE</a:t>
            </a:r>
            <a:endParaRPr lang="en-US" b="1">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Plan &amp; create the following folders for IDAE</a:t>
            </a:r>
            <a:endParaRPr lang="en-US">
              <a:solidFill>
                <a:schemeClr val="bg1"/>
              </a:solidFill>
            </a:endParaRPr>
          </a:p>
          <a:p>
            <a:pPr lvl="1"/>
            <a:r>
              <a:rPr lang="en-US"/>
              <a:t>One</a:t>
            </a:r>
            <a:r>
              <a:rPr lang="en-US">
                <a:solidFill>
                  <a:schemeClr val="bg1"/>
                </a:solidFill>
              </a:rPr>
              <a:t> folder for IDAE codes (e.g., C:\idae; referred to as ‘IDAE folder’)</a:t>
            </a:r>
            <a:endParaRPr lang="en-US">
              <a:solidFill>
                <a:schemeClr val="bg1"/>
              </a:solidFill>
            </a:endParaRPr>
          </a:p>
          <a:p>
            <a:pPr lvl="1"/>
            <a:r>
              <a:rPr lang="en-US"/>
              <a:t>F</a:t>
            </a:r>
            <a:r>
              <a:rPr lang="en-US">
                <a:solidFill>
                  <a:schemeClr val="bg1"/>
                </a:solidFill>
              </a:rPr>
              <a:t>olders (one per user) for execution of IDAE (e.g., C:\users\UserName)</a:t>
            </a:r>
            <a:endParaRPr lang="en-US">
              <a:solidFill>
                <a:schemeClr val="bg1"/>
              </a:solidFill>
            </a:endParaRPr>
          </a:p>
          <a:p>
            <a:pPr lvl="1"/>
            <a:r>
              <a:rPr lang="en-US"/>
              <a:t>One</a:t>
            </a:r>
            <a:r>
              <a:rPr lang="en-US">
                <a:solidFill>
                  <a:schemeClr val="bg1"/>
                </a:solidFill>
              </a:rPr>
              <a:t> folder to dump intermediate files (e.g., C:\tmp)</a:t>
            </a:r>
            <a:endParaRPr lang="en-US">
              <a:solidFill>
                <a:schemeClr val="bg1"/>
              </a:solidFill>
            </a:endParaRPr>
          </a:p>
          <a:p>
            <a:pPr lvl="2"/>
            <a:r>
              <a:rPr lang="en-US"/>
              <a:t>P</a:t>
            </a:r>
            <a:r>
              <a:rPr lang="en-US">
                <a:solidFill>
                  <a:schemeClr val="bg1"/>
                </a:solidFill>
              </a:rPr>
              <a:t>lace ‘</a:t>
            </a:r>
            <a:r>
              <a:rPr lang="en-US" err="1">
                <a:solidFill>
                  <a:schemeClr val="bg1"/>
                </a:solidFill>
              </a:rPr>
              <a:t>scratch.m</a:t>
            </a:r>
            <a:r>
              <a:rPr lang="en-US">
                <a:solidFill>
                  <a:schemeClr val="bg1"/>
                </a:solidFill>
              </a:rPr>
              <a:t>’ (any content; using MATLAB editor) in the dump folder</a:t>
            </a:r>
            <a:endParaRPr lang="en-US">
              <a:solidFill>
                <a:schemeClr val="bg1"/>
              </a:solidFill>
            </a:endParaRPr>
          </a:p>
          <a:p>
            <a:r>
              <a:rPr lang="en-US">
                <a:solidFill>
                  <a:schemeClr val="bg1"/>
                </a:solidFill>
              </a:rPr>
              <a:t>Download the IDAE package from GitHub to the code folder and unzip it (unzip ‘here’)</a:t>
            </a:r>
            <a:endParaRPr lang="en-US">
              <a:solidFill>
                <a:schemeClr val="bg1"/>
              </a:solidFill>
            </a:endParaRPr>
          </a:p>
          <a:p>
            <a:pPr lvl="1"/>
            <a:r>
              <a:rPr lang="en-US">
                <a:solidFill>
                  <a:schemeClr val="bg1"/>
                </a:solidFill>
              </a:rPr>
              <a:t>Look for patches/additional releases occasionally. Do the same for them.</a:t>
            </a:r>
            <a:endParaRPr lang="en-US">
              <a:solidFill>
                <a:schemeClr val="bg1"/>
              </a:solidFill>
            </a:endParaRPr>
          </a:p>
          <a:p>
            <a:r>
              <a:rPr lang="en-US">
                <a:solidFill>
                  <a:schemeClr val="bg1"/>
                </a:solidFill>
              </a:rPr>
              <a:t>Prepare a </a:t>
            </a:r>
            <a:r>
              <a:rPr lang="en-US" err="1"/>
              <a:t>startup.m</a:t>
            </a:r>
            <a:r>
              <a:rPr lang="en-US"/>
              <a:t> using IDAE-supplied template and place it to the directory where MATLAB looks when it is stated</a:t>
            </a:r>
            <a:endParaRPr lang="en-US"/>
          </a:p>
          <a:p>
            <a:pPr lvl="1"/>
            <a:r>
              <a:rPr lang="en-US">
                <a:solidFill>
                  <a:schemeClr val="bg1"/>
                </a:solidFill>
              </a:rPr>
              <a:t>See the section of ‘Preparation</a:t>
            </a:r>
            <a:r>
              <a:rPr lang="en-US"/>
              <a:t> of </a:t>
            </a:r>
            <a:r>
              <a:rPr lang="en-US" err="1">
                <a:solidFill>
                  <a:schemeClr val="bg1"/>
                </a:solidFill>
              </a:rPr>
              <a:t>startup.m</a:t>
            </a:r>
            <a:r>
              <a:rPr lang="en-US">
                <a:solidFill>
                  <a:schemeClr val="bg1"/>
                </a:solidFill>
              </a:rPr>
              <a:t>’ for details </a:t>
            </a:r>
            <a:endParaRPr lang="en-US">
              <a:solidFill>
                <a:schemeClr val="bg1"/>
              </a:solidFill>
            </a:endParaRPr>
          </a:p>
          <a:p>
            <a:r>
              <a:rPr lang="en-US"/>
              <a:t>Prepare the local adaptor file in the dump folder</a:t>
            </a:r>
            <a:endParaRPr lang="en-US"/>
          </a:p>
          <a:p>
            <a:pPr lvl="1"/>
            <a:r>
              <a:rPr lang="en-US"/>
              <a:t>See the section of ‘construction of local adaptor file’ for details</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PIMs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PIMs: Overview</a:t>
            </a:r>
            <a:endParaRPr lang="en-US"/>
          </a:p>
        </p:txBody>
      </p:sp>
      <p:sp>
        <p:nvSpPr>
          <p:cNvPr id="6" name="Content Placeholder 5"/>
          <p:cNvSpPr>
            <a:spLocks noGrp="1"/>
          </p:cNvSpPr>
          <p:nvPr>
            <p:ph sz="half" idx="2"/>
          </p:nvPr>
        </p:nvSpPr>
        <p:spPr>
          <a:xfrm>
            <a:off x="4629150" y="1041011"/>
            <a:ext cx="4114800" cy="5643733"/>
          </a:xfrm>
        </p:spPr>
        <p:txBody>
          <a:bodyPr>
            <a:normAutofit/>
          </a:bodyPr>
          <a:lstStyle/>
          <a:p>
            <a:r>
              <a:rPr lang="en-US"/>
              <a:t>Aim: To set plasma input methods (PIMs)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pic>
        <p:nvPicPr>
          <p:cNvPr id="5" name="Content Placeholder 4"/>
          <p:cNvPicPr>
            <a:picLocks noGrp="1" noChangeAspect="1"/>
          </p:cNvPicPr>
          <p:nvPr>
            <p:ph sz="half" idx="1"/>
          </p:nvPr>
        </p:nvPicPr>
        <p:blipFill>
          <a:blip r:embed="rId1"/>
          <a:stretch>
            <a:fillRect/>
          </a:stretch>
        </p:blipFill>
        <p:spPr>
          <a:xfrm>
            <a:off x="945670" y="1041400"/>
            <a:ext cx="3137859" cy="521176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28575">
            <a:noFill/>
          </a:ln>
        </p:spPr>
        <p:txBody>
          <a:bodyPr>
            <a:normAutofit/>
          </a:bodyPr>
          <a:lstStyle/>
          <a:p>
            <a:r>
              <a:rPr lang="en-US" b="1">
                <a:solidFill>
                  <a:schemeClr val="accent1">
                    <a:lumMod val="75000"/>
                  </a:schemeClr>
                </a:solidFill>
              </a:rPr>
              <a:t>PIMs: Quick Guide</a:t>
            </a:r>
            <a:endParaRPr lang="en-US" b="1">
              <a:solidFill>
                <a:schemeClr val="accent1">
                  <a:lumMod val="75000"/>
                </a:schemeClr>
              </a:solidFill>
            </a:endParaRPr>
          </a:p>
        </p:txBody>
      </p:sp>
      <p:graphicFrame>
        <p:nvGraphicFramePr>
          <p:cNvPr id="4" name="Content Placeholder 3"/>
          <p:cNvGraphicFramePr>
            <a:graphicFrameLocks noGrp="1"/>
          </p:cNvGraphicFramePr>
          <p:nvPr>
            <p:ph idx="1"/>
          </p:nvPr>
        </p:nvGraphicFramePr>
        <p:xfrm>
          <a:off x="457200" y="1109838"/>
          <a:ext cx="8229600" cy="4683760"/>
        </p:xfrm>
        <a:graphic>
          <a:graphicData uri="http://schemas.openxmlformats.org/drawingml/2006/table">
            <a:tbl>
              <a:tblPr firstRow="1" bandRow="1">
                <a:tableStyleId>{5C22544A-7EE6-4342-B048-85BDC9FD1C3A}</a:tableStyleId>
              </a:tblPr>
              <a:tblGrid>
                <a:gridCol w="1219200"/>
                <a:gridCol w="3465226"/>
                <a:gridCol w="1424066"/>
                <a:gridCol w="2121108"/>
              </a:tblGrid>
              <a:tr h="370840">
                <a:tc>
                  <a:txBody>
                    <a:bodyPr/>
                    <a:lstStyle/>
                    <a:p>
                      <a:r>
                        <a:rPr lang="en-US"/>
                        <a:t>Labels</a:t>
                      </a:r>
                      <a:endParaRPr lang="en-US"/>
                    </a:p>
                  </a:txBody>
                  <a:tcPr/>
                </a:tc>
                <a:tc>
                  <a:txBody>
                    <a:bodyPr/>
                    <a:lstStyle/>
                    <a:p>
                      <a:r>
                        <a:rPr lang="en-US"/>
                        <a:t>Descriptions</a:t>
                      </a:r>
                      <a:endParaRPr lang="en-US"/>
                    </a:p>
                  </a:txBody>
                  <a:tcPr/>
                </a:tc>
                <a:tc>
                  <a:txBody>
                    <a:bodyPr/>
                    <a:lstStyle/>
                    <a:p>
                      <a:r>
                        <a:rPr lang="en-US"/>
                        <a:t>Parameters</a:t>
                      </a:r>
                      <a:endParaRPr lang="en-US"/>
                    </a:p>
                  </a:txBody>
                  <a:tcPr/>
                </a:tc>
                <a:tc>
                  <a:txBody>
                    <a:bodyPr/>
                    <a:lstStyle/>
                    <a:p>
                      <a:r>
                        <a:rPr lang="en-US"/>
                        <a:t>Outcome  Variables</a:t>
                      </a:r>
                      <a:endParaRPr lang="en-US"/>
                    </a:p>
                  </a:txBody>
                  <a:tcPr/>
                </a:tc>
              </a:tr>
              <a:tr h="370840">
                <a:tc>
                  <a:txBody>
                    <a:bodyPr/>
                    <a:lstStyle/>
                    <a:p>
                      <a:r>
                        <a:rPr lang="en-US" baseline="0"/>
                        <a:t>OTCM</a:t>
                      </a:r>
                      <a:endParaRPr lang="en-US"/>
                    </a:p>
                  </a:txBody>
                  <a:tcPr/>
                </a:tc>
                <a:tc>
                  <a:txBody>
                    <a:bodyPr/>
                    <a:lstStyle/>
                    <a:p>
                      <a:r>
                        <a:rPr lang="en-US"/>
                        <a:t>One tissue compartment model </a:t>
                      </a:r>
                      <a:endParaRPr lang="en-US"/>
                    </a:p>
                  </a:txBody>
                  <a:tcPr/>
                </a:tc>
                <a:tc>
                  <a:txBody>
                    <a:bodyPr/>
                    <a:lstStyle/>
                    <a:p>
                      <a:r>
                        <a:rPr lang="en-US"/>
                        <a:t>K</a:t>
                      </a:r>
                      <a:r>
                        <a:rPr lang="en-US" baseline="-25000"/>
                        <a:t>1</a:t>
                      </a:r>
                      <a:r>
                        <a:rPr lang="en-US"/>
                        <a:t>, k</a:t>
                      </a:r>
                      <a:r>
                        <a:rPr lang="en-US" baseline="-25000"/>
                        <a:t>2</a:t>
                      </a:r>
                      <a:r>
                        <a:rPr lang="en-US"/>
                        <a:t>’, V</a:t>
                      </a:r>
                      <a:r>
                        <a:rPr lang="en-US" baseline="-25000"/>
                        <a:t>0</a:t>
                      </a:r>
                      <a:endParaRPr lang="en-US" baseline="-25000"/>
                    </a:p>
                  </a:txBody>
                  <a:tcPr/>
                </a:tc>
                <a:tc>
                  <a:txBody>
                    <a:bodyPr/>
                    <a:lstStyle/>
                    <a:p>
                      <a:r>
                        <a:rPr lang="en-US"/>
                        <a:t>V</a:t>
                      </a:r>
                      <a:r>
                        <a:rPr lang="en-US" baseline="-25000"/>
                        <a:t>T</a:t>
                      </a:r>
                      <a:r>
                        <a:rPr lang="en-US" baseline="0"/>
                        <a:t> = K</a:t>
                      </a:r>
                      <a:r>
                        <a:rPr lang="en-US" baseline="-25000"/>
                        <a:t>1</a:t>
                      </a:r>
                      <a:r>
                        <a:rPr lang="en-US" baseline="0"/>
                        <a:t>/k</a:t>
                      </a:r>
                      <a:r>
                        <a:rPr lang="en-US" baseline="-25000"/>
                        <a:t>2</a:t>
                      </a:r>
                      <a:r>
                        <a:rPr lang="en-US" baseline="0"/>
                        <a:t>’</a:t>
                      </a:r>
                      <a:endParaRPr lang="en-US" baseline="0"/>
                    </a:p>
                  </a:txBody>
                  <a:tcPr/>
                </a:tc>
              </a:tr>
              <a:tr h="370840">
                <a:tc>
                  <a:txBody>
                    <a:bodyPr/>
                    <a:lstStyle/>
                    <a:p>
                      <a:r>
                        <a:rPr lang="en-US">
                          <a:highlight>
                            <a:srgbClr val="FFFF00"/>
                          </a:highlight>
                        </a:rPr>
                        <a:t>TTCM3</a:t>
                      </a:r>
                      <a:endParaRPr lang="en-US">
                        <a:highlight>
                          <a:srgbClr val="FFFF00"/>
                        </a:highlight>
                      </a:endParaRPr>
                    </a:p>
                  </a:txBody>
                  <a:tcPr/>
                </a:tc>
                <a:tc>
                  <a:txBody>
                    <a:bodyPr/>
                    <a:lstStyle/>
                    <a:p>
                      <a:r>
                        <a:rPr lang="en-US"/>
                        <a:t>Two tissue compartment model irreversible (no </a:t>
                      </a:r>
                      <a:r>
                        <a:rPr lang="en-US" baseline="0"/>
                        <a:t>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a:t>
                      </a:r>
                      <a:r>
                        <a:rPr lang="en-US"/>
                        <a:t>V</a:t>
                      </a:r>
                      <a:r>
                        <a:rPr lang="en-US" baseline="-25000"/>
                        <a:t>0</a:t>
                      </a:r>
                      <a:endParaRPr lang="en-US" baseline="-25000"/>
                    </a:p>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c>
                  <a:txBody>
                    <a:bodyPr/>
                    <a:lstStyle/>
                    <a:p>
                      <a:r>
                        <a:rPr lang="en-US"/>
                        <a:t>K</a:t>
                      </a:r>
                      <a:r>
                        <a:rPr lang="en-US" baseline="-25000"/>
                        <a:t>i</a:t>
                      </a:r>
                      <a:r>
                        <a:rPr lang="en-US"/>
                        <a:t> =</a:t>
                      </a:r>
                      <a:r>
                        <a:rPr lang="en-US" baseline="0"/>
                        <a:t> </a:t>
                      </a:r>
                      <a:r>
                        <a:rPr lang="en-US"/>
                        <a:t>K</a:t>
                      </a:r>
                      <a:r>
                        <a:rPr lang="en-US" baseline="-25000"/>
                        <a:t>1</a:t>
                      </a:r>
                      <a:r>
                        <a:rPr lang="en-US"/>
                        <a:t>·k</a:t>
                      </a:r>
                      <a:r>
                        <a:rPr lang="en-US" baseline="-25000"/>
                        <a:t>3</a:t>
                      </a:r>
                      <a:r>
                        <a:rPr lang="en-US" baseline="0"/>
                        <a:t> /(k</a:t>
                      </a:r>
                      <a:r>
                        <a:rPr lang="en-US" baseline="-25000"/>
                        <a:t>2</a:t>
                      </a:r>
                      <a:r>
                        <a:rPr lang="en-US" baseline="0"/>
                        <a:t> + k</a:t>
                      </a:r>
                      <a:r>
                        <a:rPr lang="en-US" baseline="-25000"/>
                        <a:t>3</a:t>
                      </a:r>
                      <a:r>
                        <a:rPr lang="en-US" baseline="0"/>
                        <a:t>) </a:t>
                      </a:r>
                      <a:endParaRPr lang="en-US"/>
                    </a:p>
                  </a:txBody>
                  <a:tcPr/>
                </a:tc>
              </a:tr>
              <a:tr h="370840">
                <a:tc>
                  <a:txBody>
                    <a:bodyPr/>
                    <a:lstStyle/>
                    <a:p>
                      <a:r>
                        <a:rPr lang="en-US">
                          <a:highlight>
                            <a:srgbClr val="FFFF00"/>
                          </a:highlight>
                        </a:rPr>
                        <a:t>GPGA</a:t>
                      </a:r>
                      <a:endParaRPr lang="en-US">
                        <a:highlight>
                          <a:srgbClr val="FFFF00"/>
                        </a:highlight>
                      </a:endParaRPr>
                    </a:p>
                  </a:txBody>
                  <a:tcPr/>
                </a:tc>
                <a:tc>
                  <a:txBody>
                    <a:bodyPr/>
                    <a:lstStyle/>
                    <a:p>
                      <a:r>
                        <a:rPr lang="en-US" err="1"/>
                        <a:t>Gjedde-Patlak</a:t>
                      </a:r>
                      <a:r>
                        <a:rPr lang="en-US"/>
                        <a:t> plot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Slope of</a:t>
                      </a:r>
                      <a:r>
                        <a:rPr lang="en-US" baseline="0"/>
                        <a:t> asymptote </a:t>
                      </a:r>
                      <a:endParaRPr lang="en-US"/>
                    </a:p>
                  </a:txBody>
                  <a:tcPr/>
                </a:tc>
                <a:tc>
                  <a:txBody>
                    <a:bodyPr/>
                    <a:lstStyle/>
                    <a:p>
                      <a:r>
                        <a:rPr lang="en-US"/>
                        <a:t>K</a:t>
                      </a:r>
                      <a:r>
                        <a:rPr lang="en-US" baseline="-25000"/>
                        <a:t>i</a:t>
                      </a:r>
                      <a:r>
                        <a:rPr lang="en-US"/>
                        <a:t> : slope</a:t>
                      </a:r>
                      <a:endParaRPr lang="en-US"/>
                    </a:p>
                  </a:txBody>
                  <a:tcPr/>
                </a:tc>
              </a:tr>
              <a:tr h="370840">
                <a:tc>
                  <a:txBody>
                    <a:bodyPr/>
                    <a:lstStyle/>
                    <a:p>
                      <a:r>
                        <a:rPr lang="en-US" baseline="0"/>
                        <a:t>TTCM4</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Two tissue compartment model reversible</a:t>
                      </a:r>
                      <a:r>
                        <a:rPr lang="en-US" baseline="0"/>
                        <a:t> (with 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 </a:t>
                      </a:r>
                      <a:r>
                        <a:rPr lang="en-US"/>
                        <a:t>BP</a:t>
                      </a:r>
                      <a:r>
                        <a:rPr lang="en-US" baseline="-25000"/>
                        <a:t>ND</a:t>
                      </a:r>
                      <a:r>
                        <a:rPr lang="en-US"/>
                        <a:t> = </a:t>
                      </a:r>
                      <a:r>
                        <a:rPr lang="en-US">
                          <a:solidFill>
                            <a:srgbClr val="FF0000"/>
                          </a:solidFill>
                        </a:rPr>
                        <a:t>k</a:t>
                      </a:r>
                      <a:r>
                        <a:rPr lang="en-US" baseline="-25000">
                          <a:solidFill>
                            <a:srgbClr val="FF0000"/>
                          </a:solidFill>
                        </a:rPr>
                        <a:t>3</a:t>
                      </a:r>
                      <a:r>
                        <a:rPr lang="en-US">
                          <a:solidFill>
                            <a:srgbClr val="FF0000"/>
                          </a:solidFill>
                        </a:rPr>
                        <a:t>/k</a:t>
                      </a:r>
                      <a:r>
                        <a:rPr lang="en-US" baseline="-25000">
                          <a:solidFill>
                            <a:srgbClr val="FF0000"/>
                          </a:solidFill>
                        </a:rPr>
                        <a:t>4</a:t>
                      </a:r>
                      <a:r>
                        <a:rPr lang="en-US">
                          <a:solidFill>
                            <a:srgbClr val="FF0000"/>
                          </a:solidFill>
                        </a:rPr>
                        <a:t>?</a:t>
                      </a:r>
                      <a:r>
                        <a:rPr lang="en-US" baseline="0"/>
                        <a:t> </a:t>
                      </a:r>
                      <a:endParaRPr lang="en-US"/>
                    </a:p>
                  </a:txBody>
                  <a:tcPr/>
                </a:tc>
              </a:tr>
              <a:tr h="370840">
                <a:tc>
                  <a:txBody>
                    <a:bodyPr/>
                    <a:lstStyle/>
                    <a:p>
                      <a:r>
                        <a:rPr lang="en-US">
                          <a:highlight>
                            <a:srgbClr val="FFFF00"/>
                          </a:highlight>
                        </a:rPr>
                        <a:t>TTCM4C</a:t>
                      </a:r>
                      <a:endParaRPr lang="en-US">
                        <a:highlight>
                          <a:srgbClr val="FFFF00"/>
                        </a:highlight>
                      </a:endParaRPr>
                    </a:p>
                  </a:txBody>
                  <a:tcPr/>
                </a:tc>
                <a:tc>
                  <a:txBody>
                    <a:bodyPr/>
                    <a:lstStyle/>
                    <a:p>
                      <a:r>
                        <a:rPr lang="en-US"/>
                        <a:t>TTCM with</a:t>
                      </a:r>
                      <a:r>
                        <a:rPr lang="en-US" baseline="0"/>
                        <a:t> the </a:t>
                      </a:r>
                      <a:r>
                        <a:rPr lang="en-US"/>
                        <a:t>K</a:t>
                      </a:r>
                      <a:r>
                        <a:rPr lang="en-US" baseline="-25000"/>
                        <a:t>1</a:t>
                      </a:r>
                      <a:r>
                        <a:rPr lang="en-US"/>
                        <a:t>/k</a:t>
                      </a:r>
                      <a:r>
                        <a:rPr lang="en-US" baseline="-25000"/>
                        <a:t>2</a:t>
                      </a:r>
                      <a:r>
                        <a:rPr lang="en-US" baseline="0"/>
                        <a:t> ratio fixed at the reference tissue value</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a:t>
                      </a:r>
                      <a:endParaRPr lang="en-US"/>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a:t>
                      </a:r>
                      <a:r>
                        <a:rPr lang="en-US">
                          <a:solidFill>
                            <a:srgbClr val="C00000"/>
                          </a:solidFill>
                        </a:rPr>
                        <a:t>k</a:t>
                      </a:r>
                      <a:r>
                        <a:rPr lang="en-US" baseline="-25000">
                          <a:solidFill>
                            <a:srgbClr val="C00000"/>
                          </a:solidFill>
                        </a:rPr>
                        <a:t>3</a:t>
                      </a:r>
                      <a:r>
                        <a:rPr lang="en-US">
                          <a:solidFill>
                            <a:srgbClr val="C00000"/>
                          </a:solidFill>
                        </a:rPr>
                        <a:t>/k</a:t>
                      </a:r>
                      <a:r>
                        <a:rPr lang="en-US" baseline="-25000">
                          <a:solidFill>
                            <a:srgbClr val="C00000"/>
                          </a:solidFill>
                        </a:rPr>
                        <a:t>4</a:t>
                      </a:r>
                      <a:endParaRPr lang="en-US">
                        <a:solidFill>
                          <a:srgbClr val="C00000"/>
                        </a:solidFill>
                      </a:endParaRPr>
                    </a:p>
                  </a:txBody>
                  <a:tcPr/>
                </a:tc>
              </a:tr>
              <a:tr h="370840">
                <a:tc>
                  <a:txBody>
                    <a:bodyPr/>
                    <a:lstStyle/>
                    <a:p>
                      <a:r>
                        <a:rPr lang="en-US"/>
                        <a:t>PRGA</a:t>
                      </a:r>
                      <a:endParaRPr lang="en-US"/>
                    </a:p>
                  </a:txBody>
                  <a:tcPr/>
                </a:tc>
                <a:tc>
                  <a:txBody>
                    <a:bodyPr/>
                    <a:lstStyle/>
                    <a:p>
                      <a:r>
                        <a:rPr lang="en-US"/>
                        <a:t>Plasma reference graphical analysis</a:t>
                      </a:r>
                      <a:r>
                        <a:rPr lang="en-US" baseline="0"/>
                        <a:t> (Logan et al., 1990)</a:t>
                      </a:r>
                      <a:endParaRPr lang="en-US"/>
                    </a:p>
                  </a:txBody>
                  <a:tcPr/>
                </a:tc>
                <a:tc>
                  <a:txBody>
                    <a:bodyPr/>
                    <a:lstStyle/>
                    <a:p>
                      <a:r>
                        <a:rPr lang="en-US"/>
                        <a:t>Slope of</a:t>
                      </a:r>
                      <a:r>
                        <a:rPr lang="en-US" baseline="0"/>
                        <a:t> asymptote </a:t>
                      </a:r>
                      <a:endParaRPr lang="en-US"/>
                    </a:p>
                  </a:txBody>
                  <a:tcPr/>
                </a:tc>
                <a:tc>
                  <a:txBody>
                    <a:bodyPr/>
                    <a:lstStyle/>
                    <a:p>
                      <a:r>
                        <a:rPr lang="en-US"/>
                        <a:t>V</a:t>
                      </a:r>
                      <a:r>
                        <a:rPr lang="en-US" baseline="-25000"/>
                        <a:t>T</a:t>
                      </a:r>
                      <a:r>
                        <a:rPr lang="en-US"/>
                        <a:t>:</a:t>
                      </a:r>
                      <a:r>
                        <a:rPr lang="en-US" baseline="0"/>
                        <a:t> Slope</a:t>
                      </a:r>
                      <a:endParaRPr lang="en-US" baseline="0"/>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V</a:t>
                      </a:r>
                      <a:r>
                        <a:rPr lang="en-US" baseline="-25000"/>
                        <a:t>T</a:t>
                      </a:r>
                      <a:r>
                        <a:rPr lang="en-US"/>
                        <a:t>/V</a:t>
                      </a:r>
                      <a:r>
                        <a:rPr lang="en-US" baseline="-25000"/>
                        <a:t>T</a:t>
                      </a:r>
                      <a:r>
                        <a:rPr lang="en-US" baseline="30000"/>
                        <a:t>R</a:t>
                      </a:r>
                      <a:r>
                        <a:rPr lang="en-US" baseline="-25000"/>
                        <a:t> </a:t>
                      </a:r>
                      <a:r>
                        <a:rPr lang="en-US"/>
                        <a:t>- 1</a:t>
                      </a:r>
                      <a:endParaRPr lang="en-US"/>
                    </a:p>
                  </a:txBody>
                  <a:tcPr/>
                </a:tc>
              </a:tr>
              <a:tr h="370840">
                <a:tc>
                  <a:txBody>
                    <a:bodyPr/>
                    <a:lstStyle/>
                    <a:p>
                      <a:r>
                        <a:rPr lang="en-US"/>
                        <a:t>MA1</a:t>
                      </a:r>
                      <a:endParaRPr lang="en-US"/>
                    </a:p>
                  </a:txBody>
                  <a:tcPr/>
                </a:tc>
                <a:tc>
                  <a:txBody>
                    <a:bodyPr/>
                    <a:lstStyle/>
                    <a:p>
                      <a:r>
                        <a:rPr lang="en-US"/>
                        <a:t>A multi-linear version</a:t>
                      </a:r>
                      <a:r>
                        <a:rPr lang="en-US" baseline="0"/>
                        <a:t> of PRGA</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r>
              <a:tr h="370840">
                <a:tc>
                  <a:txBody>
                    <a:bodyPr/>
                    <a:lstStyle/>
                    <a:p>
                      <a:r>
                        <a:rPr lang="en-US" err="1"/>
                        <a:t>BPITp</a:t>
                      </a:r>
                      <a:endParaRPr lang="en-US"/>
                    </a:p>
                  </a:txBody>
                  <a:tcPr/>
                </a:tc>
                <a:tc>
                  <a:txBody>
                    <a:bodyPr/>
                    <a:lstStyle/>
                    <a:p>
                      <a:r>
                        <a:rPr lang="en-US"/>
                        <a:t>Bolus-plus-infusion</a:t>
                      </a:r>
                      <a:r>
                        <a:rPr lang="en-US" baseline="0"/>
                        <a:t> transformation</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a:t>
                      </a:r>
                      <a:r>
                        <a:rPr lang="en-US" baseline="0"/>
                        <a:t> Plateau height </a:t>
                      </a:r>
                      <a:endParaRPr lang="en-US"/>
                    </a:p>
                  </a:txBody>
                  <a:tcPr/>
                </a:tc>
              </a:tr>
            </a:tbl>
          </a:graphicData>
        </a:graphic>
      </p:graphicFrame>
      <p:sp>
        <p:nvSpPr>
          <p:cNvPr id="5" name="TextBox 4"/>
          <p:cNvSpPr txBox="1"/>
          <p:nvPr/>
        </p:nvSpPr>
        <p:spPr>
          <a:xfrm>
            <a:off x="361969" y="6039768"/>
            <a:ext cx="8420061" cy="707886"/>
          </a:xfrm>
          <a:prstGeom prst="rect">
            <a:avLst/>
          </a:prstGeom>
          <a:noFill/>
        </p:spPr>
        <p:txBody>
          <a:bodyPr wrap="none" rtlCol="0">
            <a:spAutoFit/>
          </a:bodyPr>
          <a:lstStyle/>
          <a:p>
            <a:pPr algn="ctr"/>
            <a:r>
              <a:rPr lang="en-US" sz="2000">
                <a:solidFill>
                  <a:schemeClr val="bg1"/>
                </a:solidFill>
              </a:rPr>
              <a:t>K</a:t>
            </a:r>
            <a:r>
              <a:rPr lang="en-US" sz="2000" baseline="-25000">
                <a:solidFill>
                  <a:schemeClr val="bg1"/>
                </a:solidFill>
              </a:rPr>
              <a:t>1</a:t>
            </a:r>
            <a:r>
              <a:rPr lang="en-US" sz="2000">
                <a:solidFill>
                  <a:schemeClr val="bg1"/>
                </a:solidFill>
              </a:rPr>
              <a:t>, k</a:t>
            </a:r>
            <a:r>
              <a:rPr lang="en-US" sz="2000" baseline="-25000">
                <a:solidFill>
                  <a:schemeClr val="bg1"/>
                </a:solidFill>
              </a:rPr>
              <a:t>2</a:t>
            </a:r>
            <a:r>
              <a:rPr lang="en-US" sz="2000">
                <a:solidFill>
                  <a:schemeClr val="bg1"/>
                </a:solidFill>
              </a:rPr>
              <a:t>:BBB clearance constants; k</a:t>
            </a:r>
            <a:r>
              <a:rPr lang="en-US" sz="2000" baseline="-25000">
                <a:solidFill>
                  <a:schemeClr val="bg1"/>
                </a:solidFill>
              </a:rPr>
              <a:t>3</a:t>
            </a:r>
            <a:r>
              <a:rPr lang="en-US" sz="2000">
                <a:solidFill>
                  <a:schemeClr val="bg1"/>
                </a:solidFill>
              </a:rPr>
              <a:t> = </a:t>
            </a:r>
            <a:r>
              <a:rPr lang="en-US" sz="2000" err="1">
                <a:solidFill>
                  <a:schemeClr val="bg1"/>
                </a:solidFill>
              </a:rPr>
              <a:t>B</a:t>
            </a:r>
            <a:r>
              <a:rPr lang="en-US" sz="2000" baseline="-25000" err="1">
                <a:solidFill>
                  <a:schemeClr val="bg1"/>
                </a:solidFill>
              </a:rPr>
              <a:t>max</a:t>
            </a:r>
            <a:r>
              <a:rPr lang="en-US" sz="2000">
                <a:solidFill>
                  <a:schemeClr val="bg1"/>
                </a:solidFill>
              </a:rPr>
              <a:t>/k</a:t>
            </a:r>
            <a:r>
              <a:rPr lang="en-US" sz="2000" baseline="-25000">
                <a:solidFill>
                  <a:schemeClr val="bg1"/>
                </a:solidFill>
              </a:rPr>
              <a:t>on</a:t>
            </a:r>
            <a:r>
              <a:rPr lang="en-US" sz="2000">
                <a:solidFill>
                  <a:schemeClr val="bg1"/>
                </a:solidFill>
              </a:rPr>
              <a:t>; k</a:t>
            </a:r>
            <a:r>
              <a:rPr lang="en-US" sz="2000" baseline="-25000">
                <a:solidFill>
                  <a:schemeClr val="bg1"/>
                </a:solidFill>
              </a:rPr>
              <a:t>4 </a:t>
            </a:r>
            <a:r>
              <a:rPr lang="en-US" sz="2000">
                <a:solidFill>
                  <a:schemeClr val="bg1"/>
                </a:solidFill>
              </a:rPr>
              <a:t>= k</a:t>
            </a:r>
            <a:r>
              <a:rPr lang="en-US" sz="2000" baseline="-25000">
                <a:solidFill>
                  <a:schemeClr val="bg1"/>
                </a:solidFill>
              </a:rPr>
              <a:t>off</a:t>
            </a:r>
            <a:r>
              <a:rPr lang="en-US" sz="2000">
                <a:solidFill>
                  <a:schemeClr val="bg1"/>
                </a:solidFill>
              </a:rPr>
              <a:t>; V</a:t>
            </a:r>
            <a:r>
              <a:rPr lang="en-US" sz="2000" baseline="-25000">
                <a:solidFill>
                  <a:schemeClr val="bg1"/>
                </a:solidFill>
              </a:rPr>
              <a:t>0</a:t>
            </a:r>
            <a:r>
              <a:rPr lang="en-US" sz="2000">
                <a:solidFill>
                  <a:schemeClr val="bg1"/>
                </a:solidFill>
              </a:rPr>
              <a:t>: tissue vascular volume</a:t>
            </a:r>
            <a:endParaRPr lang="en-US" sz="2000">
              <a:solidFill>
                <a:schemeClr val="bg1"/>
              </a:solidFill>
            </a:endParaRPr>
          </a:p>
          <a:p>
            <a:pPr algn="ctr"/>
            <a:r>
              <a:rPr lang="en-US" sz="2000">
                <a:highlight>
                  <a:srgbClr val="FFFF00"/>
                </a:highlight>
              </a:rPr>
              <a:t>TTCM3</a:t>
            </a:r>
            <a:r>
              <a:rPr lang="en-US" sz="2000">
                <a:solidFill>
                  <a:schemeClr val="bg1"/>
                </a:solidFill>
              </a:rPr>
              <a:t> </a:t>
            </a:r>
            <a:r>
              <a:rPr lang="en-US" sz="2000" err="1">
                <a:solidFill>
                  <a:schemeClr val="bg1"/>
                </a:solidFill>
              </a:rPr>
              <a:t>etc</a:t>
            </a:r>
            <a:r>
              <a:rPr lang="en-US" sz="2000">
                <a:solidFill>
                  <a:schemeClr val="bg1"/>
                </a:solidFill>
              </a:rPr>
              <a:t> (yellow highlight): Not working for now (need to fix by submission)</a:t>
            </a:r>
            <a:endParaRPr lang="en-US" sz="200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PIMs: General Points</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a:xfrm>
            <a:off x="4629150" y="1041012"/>
            <a:ext cx="4114800" cy="5608644"/>
          </a:xfrm>
        </p:spPr>
        <p:txBody>
          <a:bodyPr>
            <a:normAutofit/>
          </a:bodyPr>
          <a:lstStyle/>
          <a:p>
            <a:r>
              <a:rPr lang="en-US"/>
              <a:t>Hit a method to set (OTCM in this example)</a:t>
            </a:r>
            <a:endParaRPr lang="en-US"/>
          </a:p>
          <a:p>
            <a:pPr lvl="1"/>
            <a:r>
              <a:rPr lang="en-US"/>
              <a:t>The method will be shown on the ‘Orange’ GUI</a:t>
            </a:r>
            <a:endParaRPr lang="en-US"/>
          </a:p>
          <a:p>
            <a:pPr lvl="1"/>
            <a:r>
              <a:rPr lang="en-US"/>
              <a:t>Suggested entries will be shown in columns of ‘Vas. volume’, ‘Time’, and ‘Initial guesses’</a:t>
            </a:r>
            <a:endParaRPr lang="en-US"/>
          </a:p>
          <a:p>
            <a:r>
              <a:rPr lang="en-US"/>
              <a:t>Complete columns:</a:t>
            </a:r>
            <a:endParaRPr lang="en-US"/>
          </a:p>
          <a:p>
            <a:pPr lvl="1"/>
            <a:r>
              <a:rPr lang="en-US"/>
              <a:t>Hit a filled GUI to modify it, as needed</a:t>
            </a:r>
            <a:endParaRPr lang="en-US"/>
          </a:p>
          <a:p>
            <a:pPr lvl="2"/>
            <a:r>
              <a:rPr lang="en-US"/>
              <a:t>The GUI turns in the ‘edit’ mode (pink)</a:t>
            </a:r>
            <a:endParaRPr lang="en-US"/>
          </a:p>
          <a:p>
            <a:pPr lvl="2"/>
            <a:r>
              <a:rPr lang="en-US"/>
              <a:t>Follow the displayed format: e.g., for the initial guesses, enter ‘K1 = new value, k2 = new value’</a:t>
            </a:r>
            <a:endParaRPr lang="en-US"/>
          </a:p>
          <a:p>
            <a:pPr lvl="2"/>
            <a:r>
              <a:rPr lang="en-US"/>
              <a:t>Empty it to remove the entry</a:t>
            </a:r>
            <a:endParaRPr lang="en-US"/>
          </a:p>
          <a:p>
            <a:pPr lvl="2"/>
            <a:r>
              <a:rPr lang="en-US"/>
              <a:t>Hit the ‘return’ key when done (no longer in pink)</a:t>
            </a:r>
            <a:endParaRPr lang="en-US"/>
          </a:p>
          <a:p>
            <a:pPr lvl="1"/>
            <a:r>
              <a:rPr lang="en-US"/>
              <a:t>Hit a * GUI to create a new entry (orange circle)</a:t>
            </a:r>
            <a:endParaRPr lang="en-US"/>
          </a:p>
          <a:p>
            <a:pPr lvl="2"/>
            <a:r>
              <a:rPr lang="en-US"/>
              <a:t>The GUI turns in the edit mode (pink) with a new suggested entry (insert)</a:t>
            </a:r>
            <a:endParaRPr lang="en-US"/>
          </a:p>
          <a:p>
            <a:pPr lvl="2"/>
            <a:r>
              <a:rPr lang="en-US"/>
              <a:t>Follow the displayed format: e.g., ‘fix new value’ to fix the vascular volume at the new value</a:t>
            </a:r>
            <a:endParaRPr lang="en-US"/>
          </a:p>
          <a:p>
            <a:pPr lvl="2"/>
            <a:r>
              <a:rPr lang="en-US"/>
              <a:t>Empty it to remove the entry</a:t>
            </a:r>
            <a:endParaRPr lang="en-US"/>
          </a:p>
          <a:p>
            <a:pPr lvl="2"/>
            <a:r>
              <a:rPr lang="en-US"/>
              <a:t>Hit the ‘return’ key when done (no longer in pink)</a:t>
            </a:r>
            <a:endParaRPr lang="en-US"/>
          </a:p>
          <a:p>
            <a:r>
              <a:rPr lang="en-US"/>
              <a:t>Hit ‘Save this method’ GUI when it is done for the method.</a:t>
            </a:r>
            <a:endParaRPr lang="en-US"/>
          </a:p>
          <a:p>
            <a:r>
              <a:rPr lang="en-US"/>
              <a:t>Hit ‘Save to file’ GUI when all intended methods are done</a:t>
            </a:r>
            <a:endParaRPr lang="en-US"/>
          </a:p>
          <a:p>
            <a:r>
              <a:rPr lang="en-US"/>
              <a:t>Repeat the same in the second cycle to individualize the methods to scans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Employ TTCM4 Family</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008611"/>
          </a:xfrm>
        </p:spPr>
      </p:pic>
      <p:sp>
        <p:nvSpPr>
          <p:cNvPr id="4" name="Content Placeholder 3"/>
          <p:cNvSpPr>
            <a:spLocks noGrp="1"/>
          </p:cNvSpPr>
          <p:nvPr>
            <p:ph sz="half" idx="2"/>
          </p:nvPr>
        </p:nvSpPr>
        <p:spPr>
          <a:xfrm>
            <a:off x="4629150" y="1041012"/>
            <a:ext cx="4114800" cy="5212080"/>
          </a:xfrm>
        </p:spPr>
        <p:txBody>
          <a:bodyPr/>
          <a:lstStyle/>
          <a:p>
            <a:r>
              <a:rPr lang="en-US"/>
              <a:t>See the ‘Quick Guide’ to know IDAE’s acronyms for PIMs</a:t>
            </a:r>
            <a:endParaRPr lang="en-US"/>
          </a:p>
          <a:p>
            <a:r>
              <a:rPr lang="en-US"/>
              <a:t>IDAE is set to perform TTCM4 &amp; TTCMC4 with regionally adjusted initial guesses of parameters, if OTCM and PRGA are also performed </a:t>
            </a:r>
            <a:endParaRPr lang="en-US"/>
          </a:p>
          <a:p>
            <a:pPr lvl="1"/>
            <a:r>
              <a:rPr lang="en-US"/>
              <a:t>Initial guesses of K</a:t>
            </a:r>
            <a:r>
              <a:rPr lang="en-US" baseline="-25000"/>
              <a:t>1</a:t>
            </a:r>
            <a:r>
              <a:rPr lang="en-US"/>
              <a:t> through k</a:t>
            </a:r>
            <a:r>
              <a:rPr lang="en-US" baseline="-25000"/>
              <a:t>4</a:t>
            </a:r>
            <a:r>
              <a:rPr lang="en-US"/>
              <a:t> will be calculated from the estimates of K</a:t>
            </a:r>
            <a:r>
              <a:rPr lang="en-US" baseline="-25000"/>
              <a:t>1</a:t>
            </a:r>
            <a:r>
              <a:rPr lang="en-US"/>
              <a:t> from OTCM (with a short circulation time such as 0T20) and estimates of V</a:t>
            </a:r>
            <a:r>
              <a:rPr lang="en-US" baseline="-25000"/>
              <a:t>T</a:t>
            </a:r>
            <a:r>
              <a:rPr lang="en-US"/>
              <a:t> from PRGA.</a:t>
            </a:r>
            <a:endParaRPr lang="en-US"/>
          </a:p>
          <a:p>
            <a:pPr lvl="1"/>
            <a:r>
              <a:rPr lang="en-US"/>
              <a:t>In our experience, the measure decreased # of outliers of V</a:t>
            </a:r>
            <a:r>
              <a:rPr lang="en-US" baseline="-25000"/>
              <a:t>T</a:t>
            </a:r>
            <a:r>
              <a:rPr lang="en-US"/>
              <a:t> (e.g., &gt; x5 of the maximal regional V</a:t>
            </a:r>
            <a:r>
              <a:rPr lang="en-US" baseline="-25000"/>
              <a:t>T</a:t>
            </a:r>
            <a:r>
              <a:rPr lang="en-US"/>
              <a:t> value from PRGA)</a:t>
            </a:r>
            <a:endParaRPr lang="en-US"/>
          </a:p>
          <a:p>
            <a:pPr lvl="1"/>
            <a:r>
              <a:rPr lang="en-US"/>
              <a:t>Thus, IDAE chose to adopt the feature.</a:t>
            </a:r>
            <a:endParaRPr lang="en-US"/>
          </a:p>
          <a:p>
            <a:r>
              <a:rPr lang="en-US"/>
              <a:t>In sum, set OTCM and PRGA if the user intend to set TTCM4 and/or TTCMC4</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OTCM: First Cycle</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p:txBody>
          <a:bodyPr>
            <a:normAutofit/>
          </a:bodyPr>
          <a:lstStyle/>
          <a:p>
            <a:r>
              <a:rPr lang="en-US"/>
              <a:t>Vas. Volume: vascular volume in tissue v</a:t>
            </a:r>
            <a:r>
              <a:rPr lang="en-US" baseline="-25000"/>
              <a:t>0</a:t>
            </a:r>
            <a:r>
              <a:rPr lang="en-US"/>
              <a:t>. </a:t>
            </a:r>
            <a:endParaRPr lang="en-US"/>
          </a:p>
          <a:p>
            <a:pPr lvl="1"/>
            <a:r>
              <a:rPr lang="en-US"/>
              <a:t>Default (initial suggestion): ‘fit 0.035’ to fit v</a:t>
            </a:r>
            <a:r>
              <a:rPr lang="en-US" baseline="-25000"/>
              <a:t>0</a:t>
            </a:r>
            <a:r>
              <a:rPr lang="en-US"/>
              <a:t> while setting the initial guess to 0.035 mL/mL</a:t>
            </a:r>
            <a:endParaRPr lang="en-US"/>
          </a:p>
          <a:p>
            <a:pPr lvl="1"/>
            <a:r>
              <a:rPr lang="en-US"/>
              <a:t>‘fix value’ is also valid to fix v</a:t>
            </a:r>
            <a:r>
              <a:rPr lang="en-US" baseline="-25000"/>
              <a:t>0</a:t>
            </a:r>
            <a:r>
              <a:rPr lang="en-US"/>
              <a:t> at the value (e. g., 0.035 mL/mL)</a:t>
            </a:r>
            <a:endParaRPr lang="en-US"/>
          </a:p>
          <a:p>
            <a:pPr lvl="2"/>
            <a:r>
              <a:rPr lang="en-US"/>
              <a:t>Enter ‘fix 0’ to ignore the vascular volume in tissue</a:t>
            </a:r>
            <a:endParaRPr lang="en-US"/>
          </a:p>
          <a:p>
            <a:r>
              <a:rPr lang="en-US"/>
              <a:t>Circulation time:</a:t>
            </a:r>
            <a:endParaRPr lang="en-US"/>
          </a:p>
          <a:p>
            <a:pPr lvl="1"/>
            <a:r>
              <a:rPr lang="en-US"/>
              <a:t>Start- and end-frame time of the analysis</a:t>
            </a:r>
            <a:endParaRPr lang="en-US"/>
          </a:p>
          <a:p>
            <a:pPr lvl="1"/>
            <a:r>
              <a:rPr lang="en-US"/>
              <a:t>Use the </a:t>
            </a:r>
            <a:r>
              <a:rPr lang="en-US" err="1"/>
              <a:t>startTend</a:t>
            </a:r>
            <a:r>
              <a:rPr lang="en-US"/>
              <a:t> format</a:t>
            </a:r>
            <a:endParaRPr lang="en-US"/>
          </a:p>
          <a:p>
            <a:pPr lvl="2"/>
            <a:r>
              <a:rPr lang="en-US"/>
              <a:t>The initial suggestion is ‘0T20’ specifying to use 0-20 frames for the model parameter estimation </a:t>
            </a:r>
            <a:endParaRPr lang="en-US"/>
          </a:p>
          <a:p>
            <a:pPr lvl="3"/>
            <a:r>
              <a:rPr lang="en-US"/>
              <a:t>This is to obtain regional values of K1 because OTCM can fit TACs very well if initial 20 min of the scan is use (see ‘When to Employ TTCM Family’)</a:t>
            </a:r>
            <a:endParaRPr lang="en-US"/>
          </a:p>
          <a:p>
            <a:pPr lvl="2"/>
            <a:r>
              <a:rPr lang="en-US"/>
              <a:t>Add other sets (e.g., 0T90) to test OTCM in longer scan durations.</a:t>
            </a:r>
            <a:endParaRPr lang="en-US"/>
          </a:p>
          <a:p>
            <a:pPr lvl="2"/>
            <a:r>
              <a:rPr lang="en-US"/>
              <a:t>The start-frame time should be 0 in OTCM</a:t>
            </a:r>
            <a:endParaRPr lang="en-US"/>
          </a:p>
          <a:p>
            <a:r>
              <a:rPr lang="en-US"/>
              <a:t>Initial guesses:</a:t>
            </a:r>
            <a:endParaRPr lang="en-US"/>
          </a:p>
          <a:p>
            <a:pPr lvl="1"/>
            <a:r>
              <a:rPr lang="en-US"/>
              <a:t>The generic one (K1=0.3, k2=0.2) should work well for OTCM</a:t>
            </a:r>
            <a:endParaRPr lang="en-US"/>
          </a:p>
          <a:p>
            <a:r>
              <a:rPr lang="en-US"/>
              <a:t>‘Save this method’ to move on to set the next method</a:t>
            </a:r>
            <a:endParaRPr lang="en-US"/>
          </a:p>
        </p:txBody>
      </p:sp>
      <p:sp>
        <p:nvSpPr>
          <p:cNvPr id="3" name="TextBox 2"/>
          <p:cNvSpPr txBox="1"/>
          <p:nvPr/>
        </p:nvSpPr>
        <p:spPr>
          <a:xfrm>
            <a:off x="228600" y="5960964"/>
            <a:ext cx="8686800" cy="738664"/>
          </a:xfrm>
          <a:prstGeom prst="rect">
            <a:avLst/>
          </a:prstGeom>
          <a:noFill/>
        </p:spPr>
        <p:txBody>
          <a:bodyPr wrap="square" rtlCol="0">
            <a:spAutoFit/>
          </a:bodyPr>
          <a:lstStyle/>
          <a:p>
            <a:r>
              <a:rPr lang="en-US" sz="1400">
                <a:solidFill>
                  <a:schemeClr val="bg1"/>
                </a:solidFill>
              </a:rPr>
              <a:t>*Second (or more) entries for ‘fit’ and ‘fix’ of ‘vas. volume’ (e.g., ‘fix 0.03’ and ‘fix 0.05’) and ‘initial guesses’ work only when they are made scan-specific in the second cycle (e.g., ‘fix 0.03’ for scans 1 &amp; 2 and ‘fix 0.05’ for scans 3 &amp; 4). Otherwise, second (and more) entries will be ignored (due to common output file names).</a:t>
            </a:r>
            <a:endParaRPr lang="en-US" sz="140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TTCM4 and TTCMC4</a:t>
            </a:r>
            <a:endParaRPr lang="en-US"/>
          </a:p>
        </p:txBody>
      </p:sp>
      <p:pic>
        <p:nvPicPr>
          <p:cNvPr id="6" name="Content Placeholder 5"/>
          <p:cNvPicPr>
            <a:picLocks noGrp="1" noChangeAspect="1"/>
          </p:cNvPicPr>
          <p:nvPr>
            <p:ph sz="half" idx="1"/>
          </p:nvPr>
        </p:nvPicPr>
        <p:blipFill>
          <a:blip r:embed="rId1"/>
          <a:stretch>
            <a:fillRect/>
          </a:stretch>
        </p:blipFill>
        <p:spPr>
          <a:xfrm>
            <a:off x="746607" y="1041012"/>
            <a:ext cx="3535986" cy="2700762"/>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Columns of ‘Vas. volume’ and ‘Time’ are accessible for TTCM</a:t>
            </a:r>
            <a:endParaRPr lang="en-US"/>
          </a:p>
          <a:p>
            <a:pPr lvl="1"/>
            <a:r>
              <a:rPr lang="en-US"/>
              <a:t>The entry, ‘OTCM+PRGA’ under ‘Initial guesses’ indicates that initial guesses of K1, k2, k3, and k4 are calculated from outputs of OTCM and PRGA </a:t>
            </a:r>
            <a:endParaRPr lang="en-US"/>
          </a:p>
          <a:p>
            <a:r>
              <a:rPr lang="en-US"/>
              <a:t>Columns of ‘Vas. volume’ and ‘Time’ are accessible for TTCMC4</a:t>
            </a:r>
            <a:endParaRPr lang="en-US"/>
          </a:p>
          <a:p>
            <a:pPr lvl="1"/>
            <a:r>
              <a:rPr lang="en-US"/>
              <a:t>Select applicable reference regions from the list</a:t>
            </a:r>
            <a:endParaRPr lang="en-US"/>
          </a:p>
          <a:p>
            <a:pPr lvl="2"/>
            <a:r>
              <a:rPr lang="en-US"/>
              <a:t>Filled = selected; empty = not to use</a:t>
            </a:r>
            <a:endParaRPr lang="en-US"/>
          </a:p>
          <a:p>
            <a:pPr lvl="2"/>
            <a:r>
              <a:rPr lang="en-US"/>
              <a:t>The K1-k2 ratio of the scan will be obtained from TTCM4 of the reference region to be fixed to estimate K1, k3, and k4 alone in other regions</a:t>
            </a:r>
            <a:endParaRPr lang="en-US"/>
          </a:p>
          <a:p>
            <a:r>
              <a:rPr lang="en-US"/>
              <a:t>Leave 0 of 0Tend (e.g., 0T90) for OTCM, TTCM4, and CCTMC4 because there is no justification for ignoring the initial portions of TACs in these methods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PRGA, MA1, and </a:t>
            </a:r>
            <a:r>
              <a:rPr lang="en-US" err="1"/>
              <a:t>BPITp</a:t>
            </a:r>
            <a:r>
              <a:rPr lang="en-US"/>
              <a:t> </a:t>
            </a:r>
            <a:endParaRPr lang="en-US"/>
          </a:p>
        </p:txBody>
      </p:sp>
      <p:pic>
        <p:nvPicPr>
          <p:cNvPr id="5" name="Content Placeholder 4"/>
          <p:cNvPicPr>
            <a:picLocks noGrp="1" noChangeAspect="1"/>
          </p:cNvPicPr>
          <p:nvPr>
            <p:ph sz="half" idx="1"/>
          </p:nvPr>
        </p:nvPicPr>
        <p:blipFill>
          <a:blip r:embed="rId1"/>
          <a:stretch>
            <a:fillRect/>
          </a:stretch>
        </p:blipFill>
        <p:spPr>
          <a:xfrm>
            <a:off x="914261" y="1041012"/>
            <a:ext cx="3200677" cy="3682303"/>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Complete the column of ‘Time’ alone for PRGA, MA1, and </a:t>
            </a:r>
            <a:r>
              <a:rPr lang="en-US" err="1"/>
              <a:t>BPITp</a:t>
            </a:r>
            <a:endParaRPr lang="en-US"/>
          </a:p>
          <a:p>
            <a:pPr lvl="1"/>
            <a:r>
              <a:rPr lang="en-US"/>
              <a:t>Again, use the t*Tend format where t* stands for the start time of asymptotes and ‘end’ stands for the circulation time for the analyses</a:t>
            </a:r>
            <a:endParaRPr lang="en-US"/>
          </a:p>
          <a:p>
            <a:pPr lvl="1"/>
            <a:r>
              <a:rPr lang="en-US"/>
              <a:t>Hit the GUI with * to start a new entry</a:t>
            </a:r>
            <a:endParaRPr lang="en-US"/>
          </a:p>
          <a:p>
            <a:pPr lvl="2"/>
            <a:r>
              <a:rPr lang="en-US"/>
              <a:t>Edit it (in pink) as needed.</a:t>
            </a:r>
            <a:endParaRPr lang="en-US"/>
          </a:p>
          <a:p>
            <a:pPr lvl="1"/>
            <a:r>
              <a:rPr lang="en-US"/>
              <a:t>Hit an existing GUI to edit it.</a:t>
            </a:r>
            <a:endParaRPr lang="en-US"/>
          </a:p>
          <a:p>
            <a:r>
              <a:rPr lang="en-US"/>
              <a:t>Make sure to include PRGA if to employ TTCM4 or TTCMC4</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PIMs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To perform PIMs on this subject alone:</a:t>
            </a:r>
            <a:endParaRPr lang="en-US"/>
          </a:p>
          <a:p>
            <a:pPr lvl="1"/>
            <a:r>
              <a:rPr lang="en-US"/>
              <a:t>Hit ‘Perform’ GUI (top orange circle) of IDAE’s Level 2 window</a:t>
            </a:r>
            <a:endParaRPr lang="en-US"/>
          </a:p>
          <a:p>
            <a:pPr lvl="1"/>
            <a:r>
              <a:rPr lang="en-US"/>
              <a:t>Hit ‘r’ GUI of the designated task (middle orange circle)</a:t>
            </a:r>
            <a:endParaRPr lang="en-US"/>
          </a:p>
          <a:p>
            <a:r>
              <a:rPr lang="en-US"/>
              <a:t>To perform PIMs on multiple subjects:</a:t>
            </a:r>
            <a:endParaRPr lang="en-US"/>
          </a:p>
          <a:p>
            <a:pPr lvl="1"/>
            <a:r>
              <a:rPr lang="en-US"/>
              <a:t>Highlight subjects to perform on Level 1 window and hit ‘Perform’ (bottom orange circle)</a:t>
            </a:r>
            <a:endParaRPr lang="en-US"/>
          </a:p>
        </p:txBody>
      </p:sp>
      <p:pic>
        <p:nvPicPr>
          <p:cNvPr id="8" name="Content Placeholder 7"/>
          <p:cNvPicPr>
            <a:picLocks noGrp="1" noChangeAspect="1"/>
          </p:cNvPicPr>
          <p:nvPr>
            <p:ph sz="half" idx="1"/>
          </p:nvPr>
        </p:nvPicPr>
        <p:blipFill>
          <a:blip r:embed="rId1"/>
          <a:stretch>
            <a:fillRect/>
          </a:stretch>
        </p:blipFill>
        <p:spPr>
          <a:xfrm>
            <a:off x="594193" y="1041012"/>
            <a:ext cx="3840813" cy="4633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PIM Results</a:t>
            </a:r>
            <a:endParaRPr lang="en-US"/>
          </a:p>
        </p:txBody>
      </p:sp>
      <p:sp>
        <p:nvSpPr>
          <p:cNvPr id="4" name="Content Placeholder 3"/>
          <p:cNvSpPr>
            <a:spLocks noGrp="1"/>
          </p:cNvSpPr>
          <p:nvPr>
            <p:ph sz="half" idx="2"/>
          </p:nvPr>
        </p:nvSpPr>
        <p:spPr>
          <a:xfrm>
            <a:off x="4629150" y="1041011"/>
            <a:ext cx="4114800" cy="5319277"/>
          </a:xfrm>
        </p:spPr>
        <p:txBody>
          <a:bodyPr>
            <a:normAutofit/>
          </a:bodyPr>
          <a:lstStyle/>
          <a:p>
            <a:r>
              <a:rPr lang="en-US"/>
              <a:t>Hit the ‘r’ GUI @’Display / plot PIM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‘fit flag’ (e = to estimate; c = to fix; I = to ignore for K1, k2, k3, k4, and v0), ‘circulation time for analysis’, ‘acronym of initial guesses’, and ‘primary variable’.</a:t>
            </a:r>
            <a:endParaRPr lang="en-US"/>
          </a:p>
          <a:p>
            <a:r>
              <a:rPr lang="en-US"/>
              <a:t>Select the variable to display (right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6" name="Content Placeholder 5"/>
          <p:cNvPicPr>
            <a:picLocks noGrp="1" noChangeAspect="1"/>
          </p:cNvPicPr>
          <p:nvPr>
            <p:ph sz="half" idx="1"/>
          </p:nvPr>
        </p:nvPicPr>
        <p:blipFill>
          <a:blip r:embed="rId1"/>
          <a:stretch>
            <a:fillRect/>
          </a:stretch>
        </p:blipFill>
        <p:spPr>
          <a:xfrm>
            <a:off x="457200" y="2016379"/>
            <a:ext cx="4114800" cy="32618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66652"/>
            <a:ext cx="7886700" cy="5630090"/>
          </a:xfrm>
        </p:spPr>
        <p:txBody>
          <a:bodyPr vert="horz" lIns="91440" tIns="45720" rIns="91440" bIns="45720" rtlCol="0" anchor="t">
            <a:normAutofit/>
          </a:bodyPr>
          <a:lstStyle/>
          <a:p>
            <a:r>
              <a:rPr lang="en-US">
                <a:solidFill>
                  <a:schemeClr val="bg1"/>
                </a:solidFill>
              </a:rPr>
              <a:t>Preparation for using IDAE:</a:t>
            </a:r>
            <a:endParaRPr lang="en-US">
              <a:solidFill>
                <a:schemeClr val="bg1"/>
              </a:solidFill>
            </a:endParaRPr>
          </a:p>
          <a:p>
            <a:pPr lvl="1"/>
            <a:r>
              <a:rPr lang="en-US"/>
              <a:t>Mount shared drive/server hosting IDAE</a:t>
            </a:r>
            <a:endParaRPr lang="en-US">
              <a:cs typeface="Calibri" panose="020F0502020204030204"/>
            </a:endParaRPr>
          </a:p>
          <a:p>
            <a:pPr lvl="2"/>
            <a:r>
              <a:rPr lang="en-US"/>
              <a:t>We trust you do not explore other directories of K due to presence of HIPPA sensitive materials.</a:t>
            </a:r>
            <a:endParaRPr lang="en-US">
              <a:cs typeface="Calibri" panose="020F0502020204030204"/>
            </a:endParaRPr>
          </a:p>
          <a:p>
            <a:pPr lvl="1"/>
            <a:r>
              <a:rPr lang="en-US">
                <a:solidFill>
                  <a:schemeClr val="bg1"/>
                </a:solidFill>
              </a:rPr>
              <a:t>Create a folder to dump intermediate files (C:\tmp)</a:t>
            </a:r>
            <a:endParaRPr lang="en-US">
              <a:solidFill>
                <a:schemeClr val="bg1"/>
              </a:solidFill>
            </a:endParaRPr>
          </a:p>
          <a:p>
            <a:pPr lvl="2"/>
            <a:r>
              <a:rPr lang="en-US">
                <a:solidFill>
                  <a:schemeClr val="bg1"/>
                </a:solidFill>
              </a:rPr>
              <a:t>Place ‘</a:t>
            </a:r>
            <a:r>
              <a:rPr lang="en-US" err="1">
                <a:solidFill>
                  <a:schemeClr val="bg1"/>
                </a:solidFill>
              </a:rPr>
              <a:t>scratch.m</a:t>
            </a:r>
            <a:r>
              <a:rPr lang="en-US">
                <a:solidFill>
                  <a:schemeClr val="bg1"/>
                </a:solidFill>
              </a:rPr>
              <a:t>’ (any contents) in the dump folder</a:t>
            </a:r>
            <a:endParaRPr lang="en-US">
              <a:solidFill>
                <a:schemeClr val="bg1"/>
              </a:solidFill>
            </a:endParaRPr>
          </a:p>
          <a:p>
            <a:pPr lvl="1"/>
            <a:r>
              <a:rPr lang="en-US">
                <a:solidFill>
                  <a:schemeClr val="bg1"/>
                </a:solidFill>
              </a:rPr>
              <a:t>Copy X:\tmp\startup_K.m to where MATLAB looks in when started (typically C:\Users\junhua\Documents\MATLAB) and rename it to </a:t>
            </a:r>
            <a:r>
              <a:rPr lang="en-US" err="1">
                <a:solidFill>
                  <a:schemeClr val="bg1"/>
                </a:solidFill>
              </a:rPr>
              <a:t>startup.m</a:t>
            </a:r>
            <a:endParaRPr lang="en-US">
              <a:solidFill>
                <a:schemeClr val="bg1"/>
              </a:solidFill>
            </a:endParaRPr>
          </a:p>
          <a:p>
            <a:pPr lvl="2"/>
            <a:r>
              <a:rPr lang="en-US">
                <a:solidFill>
                  <a:schemeClr val="bg1"/>
                </a:solidFill>
              </a:rPr>
              <a:t>Restart MATLAB and confirm the you have K:\mxxs12 folders in your path</a:t>
            </a:r>
            <a:endParaRPr lang="en-US">
              <a:solidFill>
                <a:schemeClr val="bg1"/>
              </a:solidFill>
            </a:endParaRPr>
          </a:p>
          <a:p>
            <a:r>
              <a:rPr lang="en-US">
                <a:solidFill>
                  <a:schemeClr val="bg1"/>
                </a:solidFill>
              </a:rPr>
              <a:t>Setting the first project</a:t>
            </a:r>
            <a:endParaRPr lang="en-US">
              <a:solidFill>
                <a:schemeClr val="bg1"/>
              </a:solidFill>
            </a:endParaRPr>
          </a:p>
          <a:p>
            <a:pPr lvl="1"/>
            <a:r>
              <a:rPr lang="en-US"/>
              <a:t>Let’s set it in a primitive way (more user-friendly ways later)</a:t>
            </a:r>
            <a:endParaRPr lang="en-US">
              <a:cs typeface="Calibri" panose="020F0502020204030204"/>
            </a:endParaRPr>
          </a:p>
          <a:p>
            <a:pPr marL="398145" lvl="2" indent="0">
              <a:buNone/>
            </a:pPr>
            <a:r>
              <a:rPr lang="en-US"/>
              <a:t>&gt;&gt; iv2_serFolders(‘dxetc4hkx’, ‘</a:t>
            </a:r>
            <a:r>
              <a:rPr lang="en-US" err="1"/>
              <a:t>junhua</a:t>
            </a:r>
            <a:r>
              <a:rPr lang="en-US"/>
              <a:t>’, ‘IDAEc01’, 2);</a:t>
            </a:r>
            <a:endParaRPr lang="en-US">
              <a:cs typeface="Calibri" panose="020F0502020204030204"/>
            </a:endParaRPr>
          </a:p>
          <a:p>
            <a:pPr lvl="2"/>
            <a:r>
              <a:rPr lang="en-US"/>
              <a:t>Note that quotation marks are not copied correctly.</a:t>
            </a:r>
            <a:endParaRPr lang="en-US">
              <a:cs typeface="Calibri" panose="020F0502020204030204"/>
            </a:endParaRPr>
          </a:p>
          <a:p>
            <a:pPr lvl="2"/>
            <a:r>
              <a:rPr lang="en-US"/>
              <a:t>Create X:\users\junhua\idae if above line does not work well.</a:t>
            </a:r>
            <a:endParaRPr lang="en-US">
              <a:solidFill>
                <a:schemeClr val="bg1"/>
              </a:solidFill>
            </a:endParaRPr>
          </a:p>
          <a:p>
            <a:pPr lvl="2"/>
            <a:r>
              <a:rPr lang="en-US"/>
              <a:t>Replace your IDAEc01_scanDB.m</a:t>
            </a:r>
            <a:r>
              <a:rPr lang="en-US">
                <a:cs typeface="Calibri" panose="020F0502020204030204"/>
              </a:rPr>
              <a:t> with </a:t>
            </a:r>
            <a:r>
              <a:rPr lang="en-US"/>
              <a:t>lines 1 through 32 of my IDAEc01_scanDB.m (folder: X:\users\hiroto\idae\IDAEc01).</a:t>
            </a:r>
            <a:endParaRPr lang="en-US">
              <a:cs typeface="Calibri" panose="020F0502020204030204"/>
            </a:endParaRPr>
          </a:p>
          <a:p>
            <a:pPr lvl="2"/>
            <a:r>
              <a:rPr lang="en-US">
                <a:solidFill>
                  <a:schemeClr val="bg1"/>
                </a:solidFill>
              </a:rPr>
              <a:t>Then, index your IDAEc01_scanDB.m as follows:</a:t>
            </a:r>
            <a:endParaRPr lang="en-US">
              <a:solidFill>
                <a:schemeClr val="bg1"/>
              </a:solidFill>
            </a:endParaRPr>
          </a:p>
          <a:p>
            <a:pPr marL="398145" lvl="2" indent="0">
              <a:buNone/>
            </a:pPr>
            <a:r>
              <a:rPr lang="en-US"/>
              <a:t>&gt;&gt; </a:t>
            </a:r>
            <a:r>
              <a:rPr lang="en-US">
                <a:ea typeface="+mn-lt"/>
                <a:cs typeface="+mn-lt"/>
              </a:rPr>
              <a:t>iv2_register X:\users\junhua\idae\IDAEc01\IDAEc01_scanDB.m </a:t>
            </a:r>
            <a:r>
              <a:rPr lang="en-US" err="1">
                <a:ea typeface="+mn-lt"/>
                <a:cs typeface="+mn-lt"/>
              </a:rPr>
              <a:t>junhua</a:t>
            </a:r>
            <a:endParaRPr lang="en-US" err="1">
              <a:ea typeface="+mn-lt"/>
              <a:cs typeface="+mn-lt"/>
            </a:endParaRPr>
          </a:p>
          <a:p>
            <a:pPr lvl="2"/>
            <a:r>
              <a:rPr lang="en-US">
                <a:cs typeface="Calibri" panose="020F0502020204030204"/>
              </a:rPr>
              <a:t>Create X:\tmp\Freesurfer\junhua (added on 1/20/22)</a:t>
            </a:r>
            <a:endParaRPr lang="en-US">
              <a:cs typeface="Calibri" panose="020F0502020204030204"/>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Initial Set-up for IDAE (JM)</a:t>
            </a:r>
            <a:endParaRPr lang="en-US" b="1">
              <a:solidFill>
                <a:schemeClr val="accent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Fitting Plots: TTCM</a:t>
            </a:r>
            <a:endParaRPr lang="en-US"/>
          </a:p>
        </p:txBody>
      </p:sp>
      <p:pic>
        <p:nvPicPr>
          <p:cNvPr id="5" name="Content Placeholder 4"/>
          <p:cNvPicPr>
            <a:picLocks noGrp="1" noChangeAspect="1"/>
          </p:cNvPicPr>
          <p:nvPr>
            <p:ph sz="quarter" idx="10"/>
          </p:nvPr>
        </p:nvPicPr>
        <p:blipFill>
          <a:blip r:embed="rId1"/>
          <a:stretch>
            <a:fillRect/>
          </a:stretch>
        </p:blipFill>
        <p:spPr>
          <a:xfrm>
            <a:off x="0" y="1167847"/>
            <a:ext cx="9144000" cy="5100157"/>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PIM Approaches</a:t>
            </a:r>
            <a:endParaRPr lang="en-US"/>
          </a:p>
        </p:txBody>
      </p:sp>
      <p:pic>
        <p:nvPicPr>
          <p:cNvPr id="5" name="Content Placeholder 4"/>
          <p:cNvPicPr>
            <a:picLocks noGrp="1" noChangeAspect="1"/>
          </p:cNvPicPr>
          <p:nvPr>
            <p:ph sz="half" idx="1"/>
          </p:nvPr>
        </p:nvPicPr>
        <p:blipFill>
          <a:blip r:embed="rId1"/>
          <a:stretch>
            <a:fillRect/>
          </a:stretch>
        </p:blipFill>
        <p:spPr>
          <a:xfrm>
            <a:off x="698554" y="1041400"/>
            <a:ext cx="3632091" cy="5211763"/>
          </a:xfrm>
          <a:prstGeom prst="rect">
            <a:avLst/>
          </a:prstGeom>
        </p:spPr>
      </p:pic>
      <p:sp>
        <p:nvSpPr>
          <p:cNvPr id="4" name="Content Placeholder 3"/>
          <p:cNvSpPr>
            <a:spLocks noGrp="1"/>
          </p:cNvSpPr>
          <p:nvPr>
            <p:ph sz="half" idx="2"/>
          </p:nvPr>
        </p:nvSpPr>
        <p:spPr/>
        <p:txBody>
          <a:bodyPr>
            <a:normAutofit lnSpcReduction="10000"/>
          </a:bodyPr>
          <a:lstStyle/>
          <a:p>
            <a:r>
              <a:rPr lang="en-US"/>
              <a:t>To review / revise saved PIM approaches</a:t>
            </a:r>
            <a:endParaRPr lang="en-US"/>
          </a:p>
          <a:p>
            <a:r>
              <a:rPr lang="en-US"/>
              <a:t>Hit ‘c’ GUI at ’Complete/revise/review Analyses Sets’ to bring up the MPE preparation module (upper panel)</a:t>
            </a:r>
            <a:endParaRPr lang="en-US"/>
          </a:p>
          <a:p>
            <a:pPr lvl="1"/>
            <a:r>
              <a:rPr lang="en-US"/>
              <a:t>Previously set PIM methods will be highlighted in light green</a:t>
            </a:r>
            <a:endParaRPr lang="en-US"/>
          </a:p>
          <a:p>
            <a:pPr lvl="1"/>
            <a:r>
              <a:rPr lang="en-US"/>
              <a:t>Hit a highlighted method to review / revise</a:t>
            </a:r>
            <a:endParaRPr lang="en-US"/>
          </a:p>
          <a:p>
            <a:pPr lvl="1"/>
            <a:r>
              <a:rPr lang="en-US"/>
              <a:t>Bring in / set yet-set methods, as needed</a:t>
            </a:r>
            <a:endParaRPr lang="en-US"/>
          </a:p>
          <a:p>
            <a:pPr lvl="1"/>
            <a:r>
              <a:rPr lang="en-US"/>
              <a:t>Hit ‘Save this method’ to update displayed method</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a:p>
            <a:r>
              <a:rPr lang="en-US"/>
              <a:t>In the 2</a:t>
            </a:r>
            <a:r>
              <a:rPr lang="en-US" baseline="30000"/>
              <a:t>nd</a:t>
            </a:r>
            <a:r>
              <a:rPr lang="en-US"/>
              <a:t> cycle:</a:t>
            </a:r>
            <a:endParaRPr lang="en-US"/>
          </a:p>
          <a:p>
            <a:pPr lvl="1"/>
            <a:r>
              <a:rPr lang="en-US"/>
              <a:t>Hit highlighted methods to review / revise</a:t>
            </a:r>
            <a:endParaRPr lang="en-US"/>
          </a:p>
          <a:p>
            <a:pPr lvl="1"/>
            <a:r>
              <a:rPr lang="en-US"/>
              <a:t>Hit ‘Save this method’ to update displayed method</a:t>
            </a:r>
            <a:endParaRPr lang="en-US"/>
          </a:p>
          <a:p>
            <a:pPr lvl="2"/>
            <a:r>
              <a:rPr lang="en-US"/>
              <a:t>Reviewed / revised methods will be highlighted in darker green (e.g., TTCM4 in this example)</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Result Summary</a:t>
            </a:r>
            <a:endParaRPr lang="en-US"/>
          </a:p>
        </p:txBody>
      </p:sp>
      <p:pic>
        <p:nvPicPr>
          <p:cNvPr id="3" name="Picture 2"/>
          <p:cNvPicPr>
            <a:picLocks noChangeAspect="1"/>
          </p:cNvPicPr>
          <p:nvPr/>
        </p:nvPicPr>
        <p:blipFill>
          <a:blip r:embed="rId1"/>
          <a:stretch>
            <a:fillRect/>
          </a:stretch>
        </p:blipFill>
        <p:spPr>
          <a:xfrm>
            <a:off x="3200281" y="4133422"/>
            <a:ext cx="2743438" cy="1761897"/>
          </a:xfrm>
          <a:prstGeom prst="rect">
            <a:avLst/>
          </a:prstGeom>
        </p:spPr>
      </p:pic>
      <p:sp>
        <p:nvSpPr>
          <p:cNvPr id="4" name="Rectangle 3"/>
          <p:cNvSpPr/>
          <p:nvPr/>
        </p:nvSpPr>
        <p:spPr>
          <a:xfrm>
            <a:off x="4076299" y="5486399"/>
            <a:ext cx="1275347" cy="404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endParaRPr lang="en-US"/>
          </a:p>
        </p:txBody>
      </p:sp>
      <p:sp>
        <p:nvSpPr>
          <p:cNvPr id="4" name="Content Placeholder 3"/>
          <p:cNvSpPr>
            <a:spLocks noGrp="1"/>
          </p:cNvSpPr>
          <p:nvPr>
            <p:ph sz="half" idx="2"/>
          </p:nvPr>
        </p:nvSpPr>
        <p:spPr/>
        <p:txBody>
          <a:bodyPr>
            <a:normAutofit/>
          </a:bodyPr>
          <a:lstStyle/>
          <a:p>
            <a:r>
              <a:rPr lang="en-US"/>
              <a:t>Aim: To make figures and tables for reports and manuscripts</a:t>
            </a:r>
            <a:endParaRPr lang="en-US"/>
          </a:p>
          <a:p>
            <a:r>
              <a:rPr lang="en-US"/>
              <a:t>One set of outputs (figures or a table) is defined in one cycle of actions that includes:</a:t>
            </a:r>
            <a:endParaRPr lang="en-US"/>
          </a:p>
          <a:p>
            <a:pPr lvl="1"/>
            <a:r>
              <a:rPr lang="en-US"/>
              <a:t>Selection of the output type</a:t>
            </a:r>
            <a:endParaRPr lang="en-US"/>
          </a:p>
          <a:p>
            <a:pPr lvl="2"/>
            <a:r>
              <a:rPr lang="en-US"/>
              <a:t>Available output types are listed on the menu bar (foreground, orange lines) of the </a:t>
            </a:r>
            <a:r>
              <a:rPr lang="en-US" err="1"/>
              <a:t>disp.Res</a:t>
            </a:r>
            <a:r>
              <a:rPr lang="en-US"/>
              <a:t> module (background)</a:t>
            </a:r>
            <a:endParaRPr lang="en-US"/>
          </a:p>
          <a:p>
            <a:pPr lvl="1"/>
            <a:r>
              <a:rPr lang="en-US"/>
              <a:t>Successive selections about details of the outputs, all done by GUIs </a:t>
            </a:r>
            <a:endParaRPr lang="en-US"/>
          </a:p>
          <a:p>
            <a:pPr lvl="2"/>
            <a:r>
              <a:rPr lang="en-US"/>
              <a:t>outlined in the tab, blue lines</a:t>
            </a:r>
            <a:endParaRPr lang="en-US"/>
          </a:p>
          <a:p>
            <a:pPr lvl="1"/>
            <a:r>
              <a:rPr lang="en-US"/>
              <a:t>Execution of so-generated commands</a:t>
            </a:r>
            <a:endParaRPr lang="en-US"/>
          </a:p>
          <a:p>
            <a:r>
              <a:rPr lang="en-US"/>
              <a:t>Management system:</a:t>
            </a:r>
            <a:endParaRPr lang="en-US"/>
          </a:p>
          <a:p>
            <a:pPr lvl="1"/>
            <a:r>
              <a:rPr lang="en-US"/>
              <a:t>IDAE adopt the following system to make it possible to re-generate outputs at will</a:t>
            </a:r>
            <a:endParaRPr lang="en-US"/>
          </a:p>
          <a:p>
            <a:pPr lvl="2"/>
            <a:r>
              <a:rPr lang="en-US"/>
              <a:t>The command lines from one cycle are stored as a ‘subsection’ in the </a:t>
            </a:r>
            <a:r>
              <a:rPr lang="en-US" err="1"/>
              <a:t>sumRes.m</a:t>
            </a:r>
            <a:r>
              <a:rPr lang="en-US"/>
              <a:t> file (plain text) of the study</a:t>
            </a:r>
            <a:endParaRPr lang="en-US"/>
          </a:p>
          <a:p>
            <a:pPr lvl="2"/>
            <a:r>
              <a:rPr lang="en-US"/>
              <a:t>Subsections are organized under sections, both with user-defined titles</a:t>
            </a:r>
            <a:endParaRPr lang="en-US"/>
          </a:p>
          <a:p>
            <a:pPr lvl="3"/>
            <a:r>
              <a:rPr lang="en-US"/>
              <a:t>The user choose where to place the new subsection in the file at the end of a cycle i.e., such as under which section and above or below which subsection</a:t>
            </a:r>
            <a:endParaRPr lang="en-US"/>
          </a:p>
          <a:p>
            <a:pPr lvl="1"/>
            <a:endParaRPr lang="en-US"/>
          </a:p>
        </p:txBody>
      </p:sp>
      <p:pic>
        <p:nvPicPr>
          <p:cNvPr id="31" name="Content Placeholder 30"/>
          <p:cNvPicPr>
            <a:picLocks noGrp="1" noChangeAspect="1"/>
          </p:cNvPicPr>
          <p:nvPr>
            <p:ph sz="half" idx="1"/>
          </p:nvPr>
        </p:nvPicPr>
        <p:blipFill>
          <a:blip r:embed="rId1"/>
          <a:stretch>
            <a:fillRect/>
          </a:stretch>
        </p:blipFill>
        <p:spPr>
          <a:xfrm>
            <a:off x="457200" y="1179617"/>
            <a:ext cx="4114800" cy="493532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sumRes Cycle</a:t>
            </a:r>
            <a:endParaRPr lang="en-US"/>
          </a:p>
        </p:txBody>
      </p:sp>
      <p:sp>
        <p:nvSpPr>
          <p:cNvPr id="4" name="Content Placeholder 3"/>
          <p:cNvSpPr>
            <a:spLocks noGrp="1"/>
          </p:cNvSpPr>
          <p:nvPr>
            <p:ph sz="half" idx="2"/>
          </p:nvPr>
        </p:nvSpPr>
        <p:spPr>
          <a:xfrm>
            <a:off x="4629150" y="1041011"/>
            <a:ext cx="4114800" cy="5371363"/>
          </a:xfrm>
        </p:spPr>
        <p:txBody>
          <a:bodyPr vert="horz" lIns="91440" tIns="45720" rIns="91440" bIns="45720" rtlCol="0" anchor="t">
            <a:normAutofit/>
          </a:bodyPr>
          <a:lstStyle/>
          <a:p>
            <a:pPr marL="169545" indent="-169545"/>
            <a:r>
              <a:rPr lang="en-US"/>
              <a:t>Hit the ‘sumRes’ (for result summary) GUI of L1W to start with</a:t>
            </a:r>
            <a:endParaRPr lang="en-US"/>
          </a:p>
          <a:p>
            <a:pPr marL="169545" indent="-169545"/>
            <a:r>
              <a:rPr lang="en-US"/>
              <a:t>A designated file (referred to as </a:t>
            </a:r>
            <a:r>
              <a:rPr lang="en-US" err="1"/>
              <a:t>sumRes.m</a:t>
            </a:r>
            <a:r>
              <a:rPr lang="en-US"/>
              <a:t>) will be generated / opened</a:t>
            </a:r>
            <a:endParaRPr lang="en-US">
              <a:cs typeface="Calibri" panose="020F0502020204030204"/>
            </a:endParaRPr>
          </a:p>
          <a:p>
            <a:pPr lvl="1" indent="-175895"/>
            <a:r>
              <a:rPr lang="en-US"/>
              <a:t>It will be organized by sections (start with $$$) which hold several subsections (start with #) </a:t>
            </a:r>
            <a:endParaRPr lang="en-US">
              <a:cs typeface="Calibri" panose="020F0502020204030204"/>
            </a:endParaRPr>
          </a:p>
          <a:p>
            <a:pPr marL="515620" lvl="2" indent="-169545"/>
            <a:r>
              <a:rPr lang="en-US"/>
              <a:t>Initially, one each alone (second panel)</a:t>
            </a:r>
            <a:endParaRPr lang="en-US">
              <a:cs typeface="Calibri" panose="020F0502020204030204"/>
            </a:endParaRPr>
          </a:p>
          <a:p>
            <a:pPr lvl="1" indent="-175895"/>
            <a:r>
              <a:rPr lang="en-US"/>
              <a:t>The user manage section/subsection titles while IDAE inserts executable contents </a:t>
            </a:r>
            <a:endParaRPr lang="en-US"/>
          </a:p>
          <a:p>
            <a:pPr marL="515620" lvl="2" indent="-169545"/>
            <a:r>
              <a:rPr lang="en-US"/>
              <a:t>Examples of user-edited section and subsection titles are shown in the third panel</a:t>
            </a:r>
            <a:endParaRPr lang="en-US">
              <a:cs typeface="Calibri" panose="020F0502020204030204"/>
            </a:endParaRPr>
          </a:p>
          <a:p>
            <a:pPr lvl="1" indent="-175895"/>
            <a:r>
              <a:rPr lang="en-US"/>
              <a:t>Make sure to save it before moving on. </a:t>
            </a:r>
            <a:endParaRPr lang="en-US">
              <a:cs typeface="Calibri" panose="020F0502020204030204"/>
            </a:endParaRPr>
          </a:p>
          <a:p>
            <a:pPr marL="169545" indent="-169545"/>
            <a:r>
              <a:rPr lang="en-US"/>
              <a:t>Hit the ‘sumRes’ GUI one more time to display the sumRes module (bottom).</a:t>
            </a:r>
            <a:endParaRPr lang="en-US">
              <a:cs typeface="Calibri" panose="020F0502020204030204"/>
            </a:endParaRPr>
          </a:p>
          <a:p>
            <a:pPr lvl="1" indent="-175895"/>
            <a:r>
              <a:rPr lang="en-US"/>
              <a:t>Select the section to work on first from the upper menu bar (headed by S# under orange arrow), then the subsection at SS# (subsection #) </a:t>
            </a:r>
            <a:endParaRPr lang="en-US">
              <a:cs typeface="Calibri" panose="020F0502020204030204"/>
            </a:endParaRPr>
          </a:p>
          <a:p>
            <a:pPr marL="515620" lvl="2" indent="-169545"/>
            <a:r>
              <a:rPr lang="en-US"/>
              <a:t>Now the user is ready to add the </a:t>
            </a:r>
            <a:r>
              <a:rPr lang="en-US">
                <a:ea typeface="+mn-lt"/>
                <a:cs typeface="+mn-lt"/>
              </a:rPr>
              <a:t>executable contents (move on to the next slide)</a:t>
            </a:r>
            <a:endParaRPr lang="en-US">
              <a:cs typeface="Calibri" panose="020F0502020204030204"/>
            </a:endParaRPr>
          </a:p>
          <a:p>
            <a:pPr lvl="1" indent="-175895"/>
            <a:r>
              <a:rPr lang="en-US">
                <a:solidFill>
                  <a:srgbClr val="FFC000"/>
                </a:solidFill>
              </a:rPr>
              <a:t>Good to remember</a:t>
            </a:r>
            <a:r>
              <a:rPr lang="en-US"/>
              <a:t>: Always start with the section first to update the section and subsection titles after revisions.</a:t>
            </a:r>
            <a:endParaRPr lang="en-US">
              <a:cs typeface="Calibri" panose="020F0502020204030204"/>
            </a:endParaRPr>
          </a:p>
        </p:txBody>
      </p:sp>
      <p:pic>
        <p:nvPicPr>
          <p:cNvPr id="7" name="Picture 6"/>
          <p:cNvPicPr>
            <a:picLocks noChangeAspect="1"/>
          </p:cNvPicPr>
          <p:nvPr/>
        </p:nvPicPr>
        <p:blipFill>
          <a:blip r:embed="rId1"/>
          <a:stretch>
            <a:fillRect/>
          </a:stretch>
        </p:blipFill>
        <p:spPr>
          <a:xfrm>
            <a:off x="7980520" y="3548174"/>
            <a:ext cx="200000" cy="200000"/>
          </a:xfrm>
          <a:prstGeom prst="rect">
            <a:avLst/>
          </a:prstGeom>
        </p:spPr>
      </p:pic>
      <p:pic>
        <p:nvPicPr>
          <p:cNvPr id="8" name="Content Placeholder 7"/>
          <p:cNvPicPr>
            <a:picLocks noGrp="1" noChangeAspect="1"/>
          </p:cNvPicPr>
          <p:nvPr>
            <p:ph sz="half" idx="1"/>
          </p:nvPr>
        </p:nvPicPr>
        <p:blipFill>
          <a:blip r:embed="rId2"/>
          <a:stretch>
            <a:fillRect/>
          </a:stretch>
        </p:blipFill>
        <p:spPr>
          <a:xfrm>
            <a:off x="457200" y="1541114"/>
            <a:ext cx="4114800" cy="42123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Before Setting Outputs</a:t>
            </a:r>
            <a:endParaRPr lang="en-US"/>
          </a:p>
        </p:txBody>
      </p:sp>
      <p:sp>
        <p:nvSpPr>
          <p:cNvPr id="4" name="Content Placeholder 3"/>
          <p:cNvSpPr>
            <a:spLocks noGrp="1"/>
          </p:cNvSpPr>
          <p:nvPr>
            <p:ph sz="half" idx="2"/>
          </p:nvPr>
        </p:nvSpPr>
        <p:spPr>
          <a:xfrm>
            <a:off x="4629150" y="1041012"/>
            <a:ext cx="4114800" cy="5212080"/>
          </a:xfrm>
        </p:spPr>
        <p:txBody>
          <a:bodyPr vert="horz" lIns="91440" tIns="45720" rIns="91440" bIns="45720" rtlCol="0" anchor="t">
            <a:normAutofit/>
          </a:bodyPr>
          <a:lstStyle/>
          <a:p>
            <a:pPr marL="169545" indent="-169545"/>
            <a:r>
              <a:rPr lang="en-US"/>
              <a:t>Hit ‘Add/modify’ of the sumRes module (top) to display the ‘Display Results’ (</a:t>
            </a:r>
            <a:r>
              <a:rPr lang="en-US" err="1"/>
              <a:t>disp.Res</a:t>
            </a:r>
            <a:r>
              <a:rPr lang="en-US"/>
              <a:t>) module (bottom, background)</a:t>
            </a:r>
            <a:endParaRPr lang="en-US"/>
          </a:p>
          <a:p>
            <a:pPr lvl="1" indent="-175895"/>
            <a:r>
              <a:rPr lang="en-US">
                <a:cs typeface="Calibri" panose="020F0502020204030204"/>
              </a:rPr>
              <a:t>The sumRes module indicates that the user is intended to add the executable content for the subsection of the section</a:t>
            </a:r>
            <a:endParaRPr lang="en-US">
              <a:cs typeface="Calibri" panose="020F0502020204030204"/>
            </a:endParaRPr>
          </a:p>
          <a:p>
            <a:pPr marL="515620" lvl="2" indent="-169545"/>
            <a:r>
              <a:rPr lang="en-US">
                <a:cs typeface="Calibri" panose="020F0502020204030204"/>
              </a:rPr>
              <a:t>In this example, ‘Scatter plot of VT: BPIT (=y) vs. PRGA’ under 'Method evaluation (RTMs)'</a:t>
            </a:r>
            <a:endParaRPr lang="en-US">
              <a:cs typeface="Calibri" panose="020F0502020204030204"/>
            </a:endParaRPr>
          </a:p>
          <a:p>
            <a:r>
              <a:rPr lang="en-US"/>
              <a:t>Read the instruction menu carefully</a:t>
            </a:r>
            <a:endParaRPr lang="en-US"/>
          </a:p>
          <a:p>
            <a:pPr lvl="1" indent="-175895"/>
            <a:r>
              <a:rPr lang="en-US"/>
              <a:t>Available output types are listed at top under ‘Display a desired output’ (@cursor)</a:t>
            </a:r>
            <a:endParaRPr lang="en-US">
              <a:cs typeface="Calibri" panose="020F0502020204030204"/>
            </a:endParaRPr>
          </a:p>
          <a:p>
            <a:pPr marL="515620" lvl="2" indent="-169545"/>
            <a:r>
              <a:rPr lang="en-US">
                <a:cs typeface="Calibri" panose="020F0502020204030204"/>
              </a:rPr>
              <a:t>Each selection shows the type flag followed by simple description</a:t>
            </a:r>
            <a:endParaRPr lang="en-US"/>
          </a:p>
          <a:p>
            <a:pPr marL="515620" lvl="2" indent="-169545"/>
            <a:r>
              <a:rPr lang="en-US"/>
              <a:t>Just display the intended output type</a:t>
            </a:r>
            <a:endParaRPr lang="en-US">
              <a:cs typeface="Calibri" panose="020F0502020204030204"/>
            </a:endParaRPr>
          </a:p>
          <a:p>
            <a:pPr lvl="3"/>
            <a:r>
              <a:rPr lang="en-US"/>
              <a:t>In this example, the user intends </a:t>
            </a:r>
            <a:r>
              <a:rPr lang="en-US">
                <a:ea typeface="+mn-lt"/>
                <a:cs typeface="+mn-lt"/>
              </a:rPr>
              <a:t>to make ‘XY plots’ </a:t>
            </a:r>
            <a:r>
              <a:rPr lang="en-US"/>
              <a:t>according to the user-defined subsection title </a:t>
            </a:r>
            <a:endParaRPr lang="en-US">
              <a:cs typeface="Calibri" panose="020F0502020204030204"/>
            </a:endParaRPr>
          </a:p>
          <a:p>
            <a:pPr lvl="2"/>
            <a:r>
              <a:rPr lang="en-US"/>
              <a:t>At least one example each output category will be described in this manual.</a:t>
            </a:r>
            <a:endParaRPr lang="en-US"/>
          </a:p>
          <a:p>
            <a:pPr lvl="1"/>
            <a:r>
              <a:rPr lang="en-US"/>
              <a:t>Once the intended output type is selected, the main GUI matrix of the </a:t>
            </a:r>
            <a:r>
              <a:rPr lang="en-US" err="1"/>
              <a:t>disp.Res</a:t>
            </a:r>
            <a:r>
              <a:rPr lang="en-US"/>
              <a:t> module become available for selections (next slide)</a:t>
            </a:r>
            <a:endParaRPr lang="en-US"/>
          </a:p>
        </p:txBody>
      </p:sp>
      <p:pic>
        <p:nvPicPr>
          <p:cNvPr id="7" name="Content Placeholder 6"/>
          <p:cNvPicPr>
            <a:picLocks noGrp="1" noChangeAspect="1"/>
          </p:cNvPicPr>
          <p:nvPr>
            <p:ph sz="half" idx="1"/>
          </p:nvPr>
        </p:nvPicPr>
        <p:blipFill>
          <a:blip r:embed="rId1"/>
          <a:stretch>
            <a:fillRect/>
          </a:stretch>
        </p:blipFill>
        <p:spPr>
          <a:xfrm>
            <a:off x="457200" y="1416659"/>
            <a:ext cx="4114800" cy="4461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Selecting Variables to Report: XY Plots</a:t>
            </a:r>
            <a:endParaRPr lang="en-US"/>
          </a:p>
        </p:txBody>
      </p:sp>
      <p:pic>
        <p:nvPicPr>
          <p:cNvPr id="6" name="Content Placeholder 5"/>
          <p:cNvPicPr>
            <a:picLocks noGrp="1" noChangeAspect="1"/>
          </p:cNvPicPr>
          <p:nvPr>
            <p:ph sz="half" idx="1"/>
          </p:nvPr>
        </p:nvPicPr>
        <p:blipFill>
          <a:blip r:embed="rId1"/>
          <a:stretch>
            <a:fillRect/>
          </a:stretch>
        </p:blipFill>
        <p:spPr>
          <a:xfrm>
            <a:off x="457200" y="1249427"/>
            <a:ext cx="4114800" cy="4795709"/>
          </a:xfrm>
          <a:prstGeom prst="rect">
            <a:avLst/>
          </a:prstGeom>
        </p:spPr>
      </p:pic>
      <p:sp>
        <p:nvSpPr>
          <p:cNvPr id="4" name="Content Placeholder 3"/>
          <p:cNvSpPr>
            <a:spLocks noGrp="1"/>
          </p:cNvSpPr>
          <p:nvPr>
            <p:ph sz="half" idx="2"/>
          </p:nvPr>
        </p:nvSpPr>
        <p:spPr>
          <a:xfrm>
            <a:off x="4629150" y="1041012"/>
            <a:ext cx="4114800" cy="5471430"/>
          </a:xfrm>
        </p:spPr>
        <p:txBody>
          <a:bodyPr>
            <a:normAutofit/>
          </a:bodyPr>
          <a:lstStyle/>
          <a:p>
            <a:r>
              <a:rPr lang="en-US"/>
              <a:t>Once ‘XY plots’ is selected (top right), GUIs for x- &amp; y-data become available </a:t>
            </a:r>
            <a:r>
              <a:rPr lang="en-US" sz="1400"/>
              <a:t>(left column)</a:t>
            </a:r>
            <a:endParaRPr lang="en-US" sz="1400"/>
          </a:p>
          <a:p>
            <a:pPr lvl="1"/>
            <a:r>
              <a:rPr lang="en-US"/>
              <a:t>Use the row of 2</a:t>
            </a:r>
            <a:r>
              <a:rPr lang="en-US" baseline="30000"/>
              <a:t>nd</a:t>
            </a:r>
            <a:r>
              <a:rPr lang="en-US"/>
              <a:t> var to specify relational variables such as differences, ratios, or occupancy estimates, as needed </a:t>
            </a:r>
            <a:endParaRPr lang="en-US"/>
          </a:p>
          <a:p>
            <a:r>
              <a:rPr lang="en-US"/>
              <a:t>Complete data lines, one line at a time from left to right (showing for ‘x-data’ first)</a:t>
            </a:r>
            <a:endParaRPr lang="en-US"/>
          </a:p>
          <a:p>
            <a:pPr lvl="1"/>
            <a:r>
              <a:rPr lang="en-US"/>
              <a:t>Select the primary method classification</a:t>
            </a:r>
            <a:endParaRPr lang="en-US"/>
          </a:p>
          <a:p>
            <a:pPr lvl="2"/>
            <a:r>
              <a:rPr lang="en-US"/>
              <a:t>The highlighted selection means ‘regional V</a:t>
            </a:r>
            <a:r>
              <a:rPr lang="en-US" baseline="-25000"/>
              <a:t>T</a:t>
            </a:r>
            <a:r>
              <a:rPr lang="en-US"/>
              <a:t> value from this package’ (= VOI-based analysis)</a:t>
            </a:r>
            <a:endParaRPr lang="en-US"/>
          </a:p>
          <a:p>
            <a:pPr lvl="3"/>
            <a:r>
              <a:rPr lang="en-US"/>
              <a:t>‘Map-value from PIM (from this package) will become available when VT images were generated for this package.</a:t>
            </a:r>
            <a:endParaRPr lang="en-US"/>
          </a:p>
          <a:p>
            <a:pPr lvl="3"/>
            <a:r>
              <a:rPr lang="en-US"/>
              <a:t>Data from ‘other’ packages will become available if other packages are generated / processed</a:t>
            </a:r>
            <a:endParaRPr lang="en-US"/>
          </a:p>
          <a:p>
            <a:pPr lvl="1"/>
            <a:r>
              <a:rPr lang="en-US"/>
              <a:t>Select the method (middle foreground panel)</a:t>
            </a:r>
            <a:endParaRPr lang="en-US"/>
          </a:p>
          <a:p>
            <a:pPr lvl="2"/>
            <a:r>
              <a:rPr lang="en-US"/>
              <a:t>Not sure about the method identification format? Review sections of RTMs and PIMs</a:t>
            </a:r>
            <a:endParaRPr lang="en-US"/>
          </a:p>
          <a:p>
            <a:pPr lvl="1"/>
            <a:r>
              <a:rPr lang="en-US"/>
              <a:t>Select the variable to report (bottom left)</a:t>
            </a:r>
            <a:endParaRPr lang="en-US"/>
          </a:p>
          <a:p>
            <a:pPr lvl="1"/>
            <a:r>
              <a:rPr lang="en-US"/>
              <a:t>Select the groups to report and display ‘done’</a:t>
            </a:r>
            <a:endParaRPr lang="en-US"/>
          </a:p>
          <a:p>
            <a:pPr lvl="2"/>
            <a:r>
              <a:rPr lang="en-US"/>
              <a:t>No need to select groups to report all groups</a:t>
            </a:r>
            <a:endParaRPr lang="en-US"/>
          </a:p>
          <a:p>
            <a:pPr lvl="1"/>
            <a:r>
              <a:rPr lang="en-US"/>
              <a:t>Lastly, select the scans to report </a:t>
            </a:r>
            <a:endParaRPr lang="en-US"/>
          </a:p>
          <a:p>
            <a:pPr lvl="2"/>
            <a:r>
              <a:rPr lang="en-US"/>
              <a:t>Applicable PETs are shown by light green</a:t>
            </a:r>
            <a:endParaRPr lang="en-US"/>
          </a:p>
          <a:p>
            <a:r>
              <a:rPr lang="en-US"/>
              <a:t>Repeat the same for ‘y-data’</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Remaining Parameters: XY Plots</a:t>
            </a:r>
            <a:endParaRPr lang="en-US"/>
          </a:p>
        </p:txBody>
      </p:sp>
      <p:sp>
        <p:nvSpPr>
          <p:cNvPr id="4" name="Content Placeholder 3"/>
          <p:cNvSpPr>
            <a:spLocks noGrp="1"/>
          </p:cNvSpPr>
          <p:nvPr>
            <p:ph sz="half" idx="2"/>
          </p:nvPr>
        </p:nvSpPr>
        <p:spPr>
          <a:xfrm>
            <a:off x="4629150" y="1041012"/>
            <a:ext cx="4114800" cy="5630918"/>
          </a:xfrm>
        </p:spPr>
        <p:txBody>
          <a:bodyPr>
            <a:normAutofit/>
          </a:bodyPr>
          <a:lstStyle/>
          <a:p>
            <a:r>
              <a:rPr lang="en-US"/>
              <a:t>The user’s intention in this example (review):</a:t>
            </a:r>
            <a:endParaRPr lang="en-US"/>
          </a:p>
          <a:p>
            <a:pPr lvl="1"/>
            <a:r>
              <a:rPr lang="en-US"/>
              <a:t>To make a scatter plot of V</a:t>
            </a:r>
            <a:r>
              <a:rPr lang="en-US" baseline="-25000"/>
              <a:t>T</a:t>
            </a:r>
            <a:r>
              <a:rPr lang="en-US"/>
              <a:t> data, BPIT (=y) vs. PRGA (@SS#1, upper panel) as a part of ‘model evaluation (@S#1 = section title)</a:t>
            </a:r>
            <a:endParaRPr lang="en-US"/>
          </a:p>
          <a:p>
            <a:pPr lvl="1"/>
            <a:r>
              <a:rPr lang="en-US"/>
              <a:t>Accordingly, it was set that V</a:t>
            </a:r>
            <a:r>
              <a:rPr lang="en-US" baseline="-25000"/>
              <a:t>T</a:t>
            </a:r>
            <a:r>
              <a:rPr lang="en-US"/>
              <a:t> data of scan #1 of all subjects were used in the plot (middle panel)</a:t>
            </a:r>
            <a:endParaRPr lang="en-US"/>
          </a:p>
          <a:p>
            <a:r>
              <a:rPr lang="en-US"/>
              <a:t>Set the remaining parameters using bottom row GUIs of the </a:t>
            </a:r>
            <a:r>
              <a:rPr lang="en-US" err="1"/>
              <a:t>disp.Res</a:t>
            </a:r>
            <a:r>
              <a:rPr lang="en-US"/>
              <a:t> module:</a:t>
            </a:r>
            <a:endParaRPr lang="en-US"/>
          </a:p>
          <a:p>
            <a:pPr lvl="1"/>
            <a:r>
              <a:rPr lang="en-US"/>
              <a:t>Set VOIs to report (third panel, right)</a:t>
            </a:r>
            <a:endParaRPr lang="en-US"/>
          </a:p>
          <a:p>
            <a:pPr lvl="2"/>
            <a:r>
              <a:rPr lang="en-US"/>
              <a:t>It is recommended to set VOI sets using VOI selector module to be consistent among trials</a:t>
            </a:r>
            <a:endParaRPr lang="en-US"/>
          </a:p>
          <a:p>
            <a:pPr lvl="3"/>
            <a:r>
              <a:rPr lang="en-US"/>
              <a:t>Review the section of ‘Setting a New VOI Set’</a:t>
            </a:r>
            <a:endParaRPr lang="en-US"/>
          </a:p>
          <a:p>
            <a:pPr lvl="2"/>
            <a:r>
              <a:rPr lang="en-US"/>
              <a:t>A previously prepared VOI set was used here</a:t>
            </a:r>
            <a:endParaRPr lang="en-US"/>
          </a:p>
          <a:p>
            <a:pPr lvl="1"/>
            <a:r>
              <a:rPr lang="en-US"/>
              <a:t>Set output options (bottom panel)</a:t>
            </a:r>
            <a:endParaRPr lang="en-US"/>
          </a:p>
          <a:p>
            <a:pPr lvl="2"/>
            <a:r>
              <a:rPr lang="en-US"/>
              <a:t>Each selection shows the option flag followed by simple description</a:t>
            </a:r>
            <a:endParaRPr lang="en-US"/>
          </a:p>
          <a:p>
            <a:pPr lvl="2"/>
            <a:r>
              <a:rPr lang="en-US"/>
              <a:t>Most descriptions are self-explanatory. But ..</a:t>
            </a:r>
            <a:endParaRPr lang="en-US"/>
          </a:p>
          <a:p>
            <a:pPr lvl="3"/>
            <a:r>
              <a:rPr lang="en-US"/>
              <a:t>Need to replace r (=# of rows) and c (=# of columns with integers in </a:t>
            </a:r>
            <a:r>
              <a:rPr lang="en-US" err="1"/>
              <a:t>sumRes.m</a:t>
            </a:r>
            <a:r>
              <a:rPr lang="en-US"/>
              <a:t> when to use subplot[</a:t>
            </a:r>
            <a:r>
              <a:rPr lang="en-US" err="1"/>
              <a:t>r,c</a:t>
            </a:r>
            <a:r>
              <a:rPr lang="en-US"/>
              <a:t>]  (subplot[3,4] will display 3 rows x 4 columns of subfigures in one figure window.</a:t>
            </a:r>
            <a:endParaRPr lang="en-US"/>
          </a:p>
          <a:p>
            <a:pPr lvl="2"/>
            <a:r>
              <a:rPr lang="en-US"/>
              <a:t>Multiple options may be selected, as needed (denoted by *, as the user select)</a:t>
            </a:r>
            <a:endParaRPr lang="en-US"/>
          </a:p>
          <a:p>
            <a:pPr lvl="1"/>
            <a:r>
              <a:rPr lang="en-US"/>
              <a:t>Lastly, specify where to place the executable lines</a:t>
            </a:r>
            <a:endParaRPr lang="en-US"/>
          </a:p>
          <a:p>
            <a:pPr lvl="2"/>
            <a:r>
              <a:rPr lang="en-US"/>
              <a:t>Select #5 for this example because both section and subsection titles are present (top panel)</a:t>
            </a:r>
            <a:endParaRPr lang="en-US"/>
          </a:p>
        </p:txBody>
      </p:sp>
      <p:pic>
        <p:nvPicPr>
          <p:cNvPr id="15" name="Content Placeholder 14"/>
          <p:cNvPicPr>
            <a:picLocks noGrp="1" noChangeAspect="1"/>
          </p:cNvPicPr>
          <p:nvPr>
            <p:ph sz="half" idx="1"/>
          </p:nvPr>
        </p:nvPicPr>
        <p:blipFill>
          <a:blip r:embed="rId1"/>
          <a:stretch>
            <a:fillRect/>
          </a:stretch>
        </p:blipFill>
        <p:spPr>
          <a:xfrm>
            <a:off x="744172" y="1041400"/>
            <a:ext cx="3540855" cy="52117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Setting a New VOI Set</a:t>
            </a:r>
            <a:endParaRPr lang="en-US"/>
          </a:p>
        </p:txBody>
      </p:sp>
      <p:pic>
        <p:nvPicPr>
          <p:cNvPr id="5" name="Content Placeholder 4"/>
          <p:cNvPicPr>
            <a:picLocks noGrp="1" noChangeAspect="1"/>
          </p:cNvPicPr>
          <p:nvPr>
            <p:ph idx="1"/>
          </p:nvPr>
        </p:nvPicPr>
        <p:blipFill>
          <a:blip r:embed="rId1"/>
          <a:stretch>
            <a:fillRect/>
          </a:stretch>
        </p:blipFill>
        <p:spPr>
          <a:xfrm>
            <a:off x="833737" y="955675"/>
            <a:ext cx="7476526" cy="4351338"/>
          </a:xfrm>
          <a:prstGeom prst="rect">
            <a:avLst/>
          </a:prstGeom>
        </p:spPr>
      </p:pic>
      <p:sp>
        <p:nvSpPr>
          <p:cNvPr id="4" name="Text Placeholder 3"/>
          <p:cNvSpPr>
            <a:spLocks noGrp="1"/>
          </p:cNvSpPr>
          <p:nvPr>
            <p:ph type="body" sz="quarter" idx="11"/>
          </p:nvPr>
        </p:nvSpPr>
        <p:spPr>
          <a:xfrm>
            <a:off x="227966" y="5411885"/>
            <a:ext cx="8686800" cy="1330367"/>
          </a:xfrm>
        </p:spPr>
        <p:txBody>
          <a:bodyPr>
            <a:normAutofit/>
          </a:bodyPr>
          <a:lstStyle/>
          <a:p>
            <a:pPr marL="0" indent="0">
              <a:buNone/>
            </a:pPr>
            <a:r>
              <a:rPr lang="en-US"/>
              <a:t>The users can define a VOI set when the ‘display result’ module is in the result summary mode.</a:t>
            </a:r>
            <a:endParaRPr lang="en-US"/>
          </a:p>
          <a:p>
            <a:r>
              <a:rPr lang="en-US" sz="1400"/>
              <a:t>Select the ‘set a new VOI set’ tab under ‘VOIs’</a:t>
            </a:r>
            <a:endParaRPr lang="en-US" sz="1400"/>
          </a:p>
          <a:p>
            <a:r>
              <a:rPr lang="en-US" sz="1400"/>
              <a:t>Check the VOIs to include in the new set: L/R/W GUIs for bulk operations of the left, right, and whole (i.e., left-right merged) VOIs, respectively; Hit a checkbox to set it ‘on’ (filled) or ‘off’ (blank) one-by-one</a:t>
            </a:r>
            <a:endParaRPr lang="en-US" sz="1400"/>
          </a:p>
          <a:p>
            <a:r>
              <a:rPr lang="en-US" sz="1400"/>
              <a:t>Empty the tab (Set a VOI set? …) and enter a concise name. Note that the name of current VOIs set (FS81_v2) will be prepended automatically (i.e., </a:t>
            </a:r>
            <a:r>
              <a:rPr lang="en-US" sz="1400" err="1"/>
              <a:t>All_w_noWM</a:t>
            </a:r>
            <a:r>
              <a:rPr lang="en-US" sz="1400"/>
              <a:t> alone was entered in this case)</a:t>
            </a:r>
            <a:endParaRPr lang="en-US" sz="1400"/>
          </a:p>
        </p:txBody>
      </p:sp>
      <p:pic>
        <p:nvPicPr>
          <p:cNvPr id="6" name="Picture 5"/>
          <p:cNvPicPr>
            <a:picLocks noChangeAspect="1"/>
          </p:cNvPicPr>
          <p:nvPr/>
        </p:nvPicPr>
        <p:blipFill>
          <a:blip r:embed="rId2"/>
          <a:stretch>
            <a:fillRect/>
          </a:stretch>
        </p:blipFill>
        <p:spPr>
          <a:xfrm>
            <a:off x="20078" y="1762303"/>
            <a:ext cx="1217143" cy="548572"/>
          </a:xfrm>
          <a:prstGeom prst="rect">
            <a:avLst/>
          </a:prstGeom>
        </p:spPr>
      </p:pic>
      <p:pic>
        <p:nvPicPr>
          <p:cNvPr id="8" name="Picture 7"/>
          <p:cNvPicPr>
            <a:picLocks noChangeAspect="1"/>
          </p:cNvPicPr>
          <p:nvPr/>
        </p:nvPicPr>
        <p:blipFill>
          <a:blip r:embed="rId3"/>
          <a:stretch>
            <a:fillRect/>
          </a:stretch>
        </p:blipFill>
        <p:spPr>
          <a:xfrm>
            <a:off x="20078" y="3872840"/>
            <a:ext cx="1217143" cy="67428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XY Plots</a:t>
            </a:r>
            <a:endParaRPr lang="en-US"/>
          </a:p>
        </p:txBody>
      </p:sp>
      <p:pic>
        <p:nvPicPr>
          <p:cNvPr id="5" name="Content Placeholder 4"/>
          <p:cNvPicPr>
            <a:picLocks noGrp="1" noChangeAspect="1"/>
          </p:cNvPicPr>
          <p:nvPr>
            <p:ph sz="half" idx="1"/>
          </p:nvPr>
        </p:nvPicPr>
        <p:blipFill>
          <a:blip r:embed="rId1"/>
          <a:stretch>
            <a:fillRect/>
          </a:stretch>
        </p:blipFill>
        <p:spPr>
          <a:xfrm>
            <a:off x="659736" y="1041400"/>
            <a:ext cx="3709727" cy="5211763"/>
          </a:xfrm>
          <a:prstGeom prst="rect">
            <a:avLst/>
          </a:prstGeom>
        </p:spPr>
      </p:pic>
      <p:sp>
        <p:nvSpPr>
          <p:cNvPr id="4" name="Content Placeholder 3"/>
          <p:cNvSpPr>
            <a:spLocks noGrp="1"/>
          </p:cNvSpPr>
          <p:nvPr>
            <p:ph sz="half" idx="2"/>
          </p:nvPr>
        </p:nvSpPr>
        <p:spPr/>
        <p:txBody>
          <a:bodyPr/>
          <a:lstStyle/>
          <a:p>
            <a:r>
              <a:rPr lang="en-US"/>
              <a:t>Once ‘Save’ is done, ‘Not-right’ GUIs blinks in pink on the </a:t>
            </a:r>
            <a:r>
              <a:rPr lang="en-US" err="1"/>
              <a:t>disp.Res</a:t>
            </a:r>
            <a:r>
              <a:rPr lang="en-US"/>
              <a:t> module</a:t>
            </a:r>
            <a:endParaRPr lang="en-US"/>
          </a:p>
          <a:p>
            <a:pPr lvl="1"/>
            <a:r>
              <a:rPr lang="en-US"/>
              <a:t>Make corrections until the </a:t>
            </a:r>
            <a:r>
              <a:rPr lang="en-US" err="1"/>
              <a:t>sumRes.m</a:t>
            </a:r>
            <a:r>
              <a:rPr lang="en-US"/>
              <a:t> is updated</a:t>
            </a:r>
            <a:endParaRPr lang="en-US"/>
          </a:p>
          <a:p>
            <a:r>
              <a:rPr lang="en-US"/>
              <a:t>If successful, the executable lines will be inserted to the </a:t>
            </a:r>
            <a:r>
              <a:rPr lang="en-US" err="1"/>
              <a:t>sumRes.m</a:t>
            </a:r>
            <a:r>
              <a:rPr lang="en-US"/>
              <a:t> file (and opened) </a:t>
            </a:r>
            <a:endParaRPr lang="en-US"/>
          </a:p>
          <a:p>
            <a:pPr lvl="1"/>
            <a:r>
              <a:rPr lang="en-US"/>
              <a:t>No need to check the executable lines (it’s IDAE’s responsibility)</a:t>
            </a:r>
            <a:endParaRPr lang="en-US"/>
          </a:p>
          <a:p>
            <a:pPr lvl="1"/>
            <a:r>
              <a:rPr lang="en-US"/>
              <a:t>The user can add command lines (second panel) for make-up</a:t>
            </a:r>
            <a:endParaRPr lang="en-US"/>
          </a:p>
          <a:p>
            <a:pPr lvl="2"/>
            <a:r>
              <a:rPr lang="en-US"/>
              <a:t>In this example, command lines for x- and y-labels were added. The third line is to make dots bigger </a:t>
            </a:r>
            <a:endParaRPr lang="en-US"/>
          </a:p>
          <a:p>
            <a:pPr lvl="2"/>
            <a:r>
              <a:rPr lang="en-US"/>
              <a:t>Hit ‘make-ups’ GUI of the </a:t>
            </a:r>
            <a:r>
              <a:rPr lang="en-US" err="1"/>
              <a:t>disp.Res</a:t>
            </a:r>
            <a:r>
              <a:rPr lang="en-US"/>
              <a:t> module to display useful sample command lines</a:t>
            </a:r>
            <a:endParaRPr lang="en-US"/>
          </a:p>
          <a:p>
            <a:pPr lvl="2"/>
            <a:r>
              <a:rPr lang="en-US"/>
              <a:t>The users can test / add the command lines after generation of the plot.</a:t>
            </a:r>
            <a:endParaRPr lang="en-US"/>
          </a:p>
          <a:p>
            <a:pPr lvl="1"/>
            <a:r>
              <a:rPr lang="en-US"/>
              <a:t>Make sure to save the </a:t>
            </a:r>
            <a:r>
              <a:rPr lang="en-US" err="1"/>
              <a:t>sum.Res</a:t>
            </a:r>
            <a:r>
              <a:rPr lang="en-US"/>
              <a:t> file, if any changes are made</a:t>
            </a:r>
            <a:endParaRPr lang="en-US"/>
          </a:p>
          <a:p>
            <a:r>
              <a:rPr lang="en-US"/>
              <a:t>Hit ‘Perform’ GUI of the sumRes module (arrow, 3</a:t>
            </a:r>
            <a:r>
              <a:rPr lang="en-US" baseline="30000"/>
              <a:t>rd</a:t>
            </a:r>
            <a:r>
              <a:rPr lang="en-US"/>
              <a:t> panel)</a:t>
            </a:r>
            <a:endParaRPr lang="en-US"/>
          </a:p>
          <a:p>
            <a:r>
              <a:rPr lang="en-US"/>
              <a:t>Repeat the sumRes sessions, as needed.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a:t>
            </a:r>
            <a:r>
              <a:rPr lang="en-US" err="1"/>
              <a:t>startup.m</a:t>
            </a:r>
            <a:endParaRPr lang="en-US"/>
          </a:p>
        </p:txBody>
      </p:sp>
      <p:sp>
        <p:nvSpPr>
          <p:cNvPr id="6" name="Content Placeholder 5"/>
          <p:cNvSpPr>
            <a:spLocks noGrp="1"/>
          </p:cNvSpPr>
          <p:nvPr>
            <p:ph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for Histograms</a:t>
            </a:r>
            <a:endParaRPr lang="en-US"/>
          </a:p>
        </p:txBody>
      </p:sp>
      <p:sp>
        <p:nvSpPr>
          <p:cNvPr id="4" name="Content Placeholder 3"/>
          <p:cNvSpPr>
            <a:spLocks noGrp="1"/>
          </p:cNvSpPr>
          <p:nvPr>
            <p:ph sz="half" idx="2"/>
          </p:nvPr>
        </p:nvSpPr>
        <p:spPr>
          <a:xfrm>
            <a:off x="4629150" y="1041011"/>
            <a:ext cx="4114800" cy="5593705"/>
          </a:xfrm>
        </p:spPr>
        <p:txBody>
          <a:bodyPr>
            <a:normAutofit/>
          </a:bodyPr>
          <a:lstStyle/>
          <a:p>
            <a:r>
              <a:rPr lang="en-US"/>
              <a:t>Presentation of the demonstration case:</a:t>
            </a:r>
            <a:endParaRPr lang="en-US"/>
          </a:p>
          <a:p>
            <a:pPr lvl="1"/>
            <a:r>
              <a:rPr lang="en-US"/>
              <a:t>To generate histograms of regional V</a:t>
            </a:r>
            <a:r>
              <a:rPr lang="en-US" baseline="-25000"/>
              <a:t>T</a:t>
            </a:r>
            <a:r>
              <a:rPr lang="en-US"/>
              <a:t> values of two groups side by side, in an ascending order of Group C under a new section of ‘Figures for Manuscript #1’</a:t>
            </a:r>
            <a:endParaRPr lang="en-US"/>
          </a:p>
          <a:p>
            <a:r>
              <a:rPr lang="en-US"/>
              <a:t>On the </a:t>
            </a:r>
            <a:r>
              <a:rPr lang="en-US" err="1"/>
              <a:t>disp.Res</a:t>
            </a:r>
            <a:r>
              <a:rPr lang="en-US"/>
              <a:t> module:</a:t>
            </a:r>
            <a:endParaRPr lang="en-US"/>
          </a:p>
          <a:p>
            <a:pPr lvl="1"/>
            <a:r>
              <a:rPr lang="en-US"/>
              <a:t>Select ‘histograms’ tab</a:t>
            </a:r>
            <a:endParaRPr lang="en-US"/>
          </a:p>
          <a:p>
            <a:pPr lvl="1"/>
            <a:r>
              <a:rPr lang="en-US"/>
              <a:t>For Data #1 (upper panel):</a:t>
            </a:r>
            <a:endParaRPr lang="en-US"/>
          </a:p>
          <a:p>
            <a:pPr lvl="2"/>
            <a:r>
              <a:rPr lang="en-US"/>
              <a:t>Select the method and variable to repot</a:t>
            </a:r>
            <a:endParaRPr lang="en-US"/>
          </a:p>
          <a:p>
            <a:pPr lvl="3"/>
            <a:r>
              <a:rPr lang="en-US"/>
              <a:t>Use the line of 2</a:t>
            </a:r>
            <a:r>
              <a:rPr lang="en-US" baseline="30000"/>
              <a:t>nd</a:t>
            </a:r>
            <a:r>
              <a:rPr lang="en-US"/>
              <a:t> var to calculate relational variables, if needed</a:t>
            </a:r>
            <a:endParaRPr lang="en-US"/>
          </a:p>
          <a:p>
            <a:pPr lvl="2"/>
            <a:r>
              <a:rPr lang="en-US"/>
              <a:t>Select Group C for data #1</a:t>
            </a:r>
            <a:endParaRPr lang="en-US"/>
          </a:p>
          <a:p>
            <a:pPr lvl="2"/>
            <a:r>
              <a:rPr lang="en-US"/>
              <a:t>Select PET #1 (=baseline scan)</a:t>
            </a:r>
            <a:endParaRPr lang="en-US"/>
          </a:p>
          <a:p>
            <a:pPr lvl="1"/>
            <a:r>
              <a:rPr lang="en-US"/>
              <a:t>For Data #2 (middle panel):</a:t>
            </a:r>
            <a:endParaRPr lang="en-US"/>
          </a:p>
          <a:p>
            <a:pPr lvl="2"/>
            <a:r>
              <a:rPr lang="en-US"/>
              <a:t>Hit ‘2</a:t>
            </a:r>
            <a:r>
              <a:rPr lang="en-US" baseline="30000"/>
              <a:t>nd</a:t>
            </a:r>
            <a:r>
              <a:rPr lang="en-US"/>
              <a:t> var’ GUI to display ‘data #2’</a:t>
            </a:r>
            <a:endParaRPr lang="en-US"/>
          </a:p>
          <a:p>
            <a:pPr lvl="2"/>
            <a:r>
              <a:rPr lang="en-US"/>
              <a:t>Select Group S this time.</a:t>
            </a:r>
            <a:endParaRPr lang="en-US"/>
          </a:p>
          <a:p>
            <a:pPr lvl="1"/>
            <a:r>
              <a:rPr lang="en-US"/>
              <a:t>Options are quite self explanatory</a:t>
            </a:r>
            <a:endParaRPr lang="en-US"/>
          </a:p>
          <a:p>
            <a:pPr lvl="2"/>
            <a:r>
              <a:rPr lang="en-US"/>
              <a:t>Multiple options may be selected (denoted by * if selected). And display ‘done!’ tab (bottom)</a:t>
            </a:r>
            <a:endParaRPr lang="en-US"/>
          </a:p>
          <a:p>
            <a:pPr lvl="1"/>
            <a:r>
              <a:rPr lang="en-US"/>
              <a:t>Select ‘2. New section below </a:t>
            </a:r>
            <a:r>
              <a:rPr lang="en-US" err="1"/>
              <a:t>S#x</a:t>
            </a:r>
            <a:r>
              <a:rPr lang="en-US"/>
              <a:t>’ to place the section in the intended location in the file</a:t>
            </a:r>
            <a:endParaRPr lang="en-US"/>
          </a:p>
          <a:p>
            <a:pPr lvl="2"/>
            <a:r>
              <a:rPr lang="en-US"/>
              <a:t>Because it was intended to create a new section in this example</a:t>
            </a:r>
            <a:endParaRPr lang="en-US"/>
          </a:p>
          <a:p>
            <a:pPr lvl="2"/>
            <a:r>
              <a:rPr lang="en-US"/>
              <a:t>Correct errors at GUIs that blink in pink when to ‘Save’ the subsection</a:t>
            </a:r>
            <a:endParaRPr lang="en-US"/>
          </a:p>
        </p:txBody>
      </p:sp>
      <p:pic>
        <p:nvPicPr>
          <p:cNvPr id="15" name="Content Placeholder 14"/>
          <p:cNvPicPr>
            <a:picLocks noGrp="1" noChangeAspect="1"/>
          </p:cNvPicPr>
          <p:nvPr>
            <p:ph sz="half" idx="1"/>
          </p:nvPr>
        </p:nvPicPr>
        <p:blipFill>
          <a:blip r:embed="rId1"/>
          <a:stretch>
            <a:fillRect/>
          </a:stretch>
        </p:blipFill>
        <p:spPr>
          <a:xfrm>
            <a:off x="457200" y="1405386"/>
            <a:ext cx="4114800" cy="44837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Histograms</a:t>
            </a:r>
            <a:endParaRPr lang="en-US"/>
          </a:p>
        </p:txBody>
      </p:sp>
      <p:sp>
        <p:nvSpPr>
          <p:cNvPr id="4" name="Content Placeholder 3"/>
          <p:cNvSpPr>
            <a:spLocks noGrp="1"/>
          </p:cNvSpPr>
          <p:nvPr>
            <p:ph sz="half" idx="2"/>
          </p:nvPr>
        </p:nvSpPr>
        <p:spPr>
          <a:xfrm>
            <a:off x="4629150" y="1041011"/>
            <a:ext cx="4114800" cy="5758510"/>
          </a:xfrm>
        </p:spPr>
        <p:txBody>
          <a:bodyPr>
            <a:normAutofit/>
          </a:bodyPr>
          <a:lstStyle/>
          <a:p>
            <a:r>
              <a:rPr lang="en-US"/>
              <a:t>When successfully saved, the file (</a:t>
            </a:r>
            <a:r>
              <a:rPr lang="en-US" err="1"/>
              <a:t>sumRes.m</a:t>
            </a:r>
            <a:r>
              <a:rPr lang="en-US"/>
              <a:t>) will open for checking / editing</a:t>
            </a:r>
            <a:endParaRPr lang="en-US"/>
          </a:p>
          <a:p>
            <a:pPr lvl="1"/>
            <a:r>
              <a:rPr lang="en-US"/>
              <a:t>First, revise the section and subsection titles according to the user’s preferences</a:t>
            </a:r>
            <a:endParaRPr lang="en-US"/>
          </a:p>
          <a:p>
            <a:pPr lvl="1"/>
            <a:r>
              <a:rPr lang="en-US"/>
              <a:t>Some option strings require edition as written in the ‘task option’ menu bar</a:t>
            </a:r>
            <a:endParaRPr lang="en-US"/>
          </a:p>
          <a:p>
            <a:pPr lvl="2"/>
            <a:r>
              <a:rPr lang="en-US"/>
              <a:t>In this example, ‘</a:t>
            </a:r>
            <a:r>
              <a:rPr lang="en-US" err="1"/>
              <a:t>ascendingx</a:t>
            </a:r>
            <a:r>
              <a:rPr lang="en-US"/>
              <a:t>’ has to be revised to ‘asending1’ to sort regions by regional mean V</a:t>
            </a:r>
            <a:r>
              <a:rPr lang="en-US" baseline="-25000"/>
              <a:t>T</a:t>
            </a:r>
            <a:r>
              <a:rPr lang="en-US"/>
              <a:t> values of Group C (= the intention)</a:t>
            </a:r>
            <a:endParaRPr lang="en-US"/>
          </a:p>
          <a:p>
            <a:pPr lvl="3"/>
            <a:r>
              <a:rPr lang="en-US"/>
              <a:t>Warning messages will be issued if option strings that require editions are left unchanged.</a:t>
            </a:r>
            <a:endParaRPr lang="en-US"/>
          </a:p>
          <a:p>
            <a:pPr lvl="1"/>
            <a:r>
              <a:rPr lang="en-US"/>
              <a:t>Then, hit ‘Perform’ GUI of the sumRes module to generate the histograms (middle panel)</a:t>
            </a:r>
            <a:endParaRPr lang="en-US"/>
          </a:p>
          <a:p>
            <a:r>
              <a:rPr lang="en-US"/>
              <a:t>Try and error approach for figure make-ups:</a:t>
            </a:r>
            <a:endParaRPr lang="en-US"/>
          </a:p>
          <a:p>
            <a:pPr lvl="1"/>
            <a:r>
              <a:rPr lang="en-US"/>
              <a:t>List points of improvements</a:t>
            </a:r>
            <a:endParaRPr lang="en-US"/>
          </a:p>
          <a:p>
            <a:pPr lvl="2"/>
            <a:r>
              <a:rPr lang="en-US"/>
              <a:t>The y-axis label is missing</a:t>
            </a:r>
            <a:endParaRPr lang="en-US"/>
          </a:p>
          <a:p>
            <a:pPr lvl="2"/>
            <a:r>
              <a:rPr lang="en-US"/>
              <a:t>Region labels are not readable</a:t>
            </a:r>
            <a:endParaRPr lang="en-US"/>
          </a:p>
          <a:p>
            <a:pPr lvl="2"/>
            <a:r>
              <a:rPr lang="en-US"/>
              <a:t>Histograms are too close to each other</a:t>
            </a:r>
            <a:endParaRPr lang="en-US"/>
          </a:p>
          <a:p>
            <a:pPr lvl="2"/>
            <a:r>
              <a:rPr lang="en-US"/>
              <a:t>Legend is missing</a:t>
            </a:r>
            <a:endParaRPr lang="en-US"/>
          </a:p>
          <a:p>
            <a:pPr lvl="1"/>
            <a:r>
              <a:rPr lang="en-US"/>
              <a:t>Hit ‘make-ups’ GUI of the </a:t>
            </a:r>
            <a:r>
              <a:rPr lang="en-US" err="1"/>
              <a:t>disp.Res</a:t>
            </a:r>
            <a:r>
              <a:rPr lang="en-US"/>
              <a:t> module (bottom) to display suggested lines for make-ups</a:t>
            </a:r>
            <a:endParaRPr lang="en-US"/>
          </a:p>
          <a:p>
            <a:pPr lvl="2"/>
            <a:r>
              <a:rPr lang="en-US"/>
              <a:t>Copy / paste the lines for above list to the </a:t>
            </a:r>
            <a:r>
              <a:rPr lang="en-US" err="1"/>
              <a:t>sumRes.m</a:t>
            </a:r>
            <a:r>
              <a:rPr lang="en-US"/>
              <a:t> file and fine tune values </a:t>
            </a:r>
            <a:endParaRPr lang="en-US"/>
          </a:p>
          <a:p>
            <a:pPr lvl="2"/>
            <a:r>
              <a:rPr lang="en-US"/>
              <a:t>Acceptably good make-up lines are shown in bottom panel. See the next slide together with the ANOVA table</a:t>
            </a:r>
            <a:endParaRPr lang="en-US"/>
          </a:p>
          <a:p>
            <a:pPr lvl="2"/>
            <a:endParaRPr lang="en-US"/>
          </a:p>
          <a:p>
            <a:pPr lvl="1"/>
            <a:endParaRPr lang="en-US"/>
          </a:p>
        </p:txBody>
      </p:sp>
      <p:pic>
        <p:nvPicPr>
          <p:cNvPr id="12" name="Content Placeholder 11"/>
          <p:cNvPicPr>
            <a:picLocks noGrp="1" noChangeAspect="1"/>
          </p:cNvPicPr>
          <p:nvPr>
            <p:ph sz="half" idx="1"/>
          </p:nvPr>
        </p:nvPicPr>
        <p:blipFill>
          <a:blip r:embed="rId1"/>
          <a:stretch>
            <a:fillRect/>
          </a:stretch>
        </p:blipFill>
        <p:spPr>
          <a:xfrm>
            <a:off x="457200" y="1265618"/>
            <a:ext cx="4114800" cy="476332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 Histograms</a:t>
            </a:r>
            <a:endParaRPr lang="en-US"/>
          </a:p>
        </p:txBody>
      </p:sp>
      <p:pic>
        <p:nvPicPr>
          <p:cNvPr id="6" name="Content Placeholder 5"/>
          <p:cNvPicPr>
            <a:picLocks noGrp="1" noChangeAspect="1"/>
          </p:cNvPicPr>
          <p:nvPr>
            <p:ph idx="1"/>
          </p:nvPr>
        </p:nvPicPr>
        <p:blipFill>
          <a:blip r:embed="rId1"/>
          <a:stretch>
            <a:fillRect/>
          </a:stretch>
        </p:blipFill>
        <p:spPr>
          <a:xfrm>
            <a:off x="628650" y="1025268"/>
            <a:ext cx="7886700" cy="2957512"/>
          </a:xfrm>
          <a:solidFill>
            <a:schemeClr val="bg1"/>
          </a:solidFill>
        </p:spPr>
      </p:pic>
      <p:sp>
        <p:nvSpPr>
          <p:cNvPr id="4" name="Text Placeholder 3"/>
          <p:cNvSpPr>
            <a:spLocks noGrp="1"/>
          </p:cNvSpPr>
          <p:nvPr>
            <p:ph type="body" sz="quarter" idx="11"/>
          </p:nvPr>
        </p:nvSpPr>
        <p:spPr>
          <a:xfrm>
            <a:off x="227966" y="5534246"/>
            <a:ext cx="8686800" cy="1066359"/>
          </a:xfrm>
        </p:spPr>
        <p:txBody>
          <a:bodyPr/>
          <a:lstStyle/>
          <a:p>
            <a:r>
              <a:rPr lang="en-US"/>
              <a:t>Histograms from the example case after make-ups. </a:t>
            </a:r>
            <a:endParaRPr lang="en-US"/>
          </a:p>
          <a:p>
            <a:r>
              <a:rPr lang="en-US"/>
              <a:t>The ANOVA table shows strong group and region effects in the dataset.</a:t>
            </a:r>
            <a:endParaRPr lang="en-US"/>
          </a:p>
        </p:txBody>
      </p:sp>
      <p:pic>
        <p:nvPicPr>
          <p:cNvPr id="8" name="Picture 7"/>
          <p:cNvPicPr>
            <a:picLocks noChangeAspect="1"/>
          </p:cNvPicPr>
          <p:nvPr/>
        </p:nvPicPr>
        <p:blipFill>
          <a:blip r:embed="rId2"/>
          <a:stretch>
            <a:fillRect/>
          </a:stretch>
        </p:blipFill>
        <p:spPr>
          <a:xfrm>
            <a:off x="1862470" y="4051049"/>
            <a:ext cx="5334000" cy="13563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Example Box Plots</a:t>
            </a:r>
            <a:endParaRPr lang="en-US" sz="3200"/>
          </a:p>
        </p:txBody>
      </p:sp>
      <p:sp>
        <p:nvSpPr>
          <p:cNvPr id="4" name="Text Placeholder 3"/>
          <p:cNvSpPr>
            <a:spLocks noGrp="1"/>
          </p:cNvSpPr>
          <p:nvPr>
            <p:ph type="body" sz="quarter" idx="11"/>
          </p:nvPr>
        </p:nvSpPr>
        <p:spPr>
          <a:xfrm>
            <a:off x="227966" y="4673009"/>
            <a:ext cx="8686800" cy="1927597"/>
          </a:xfrm>
        </p:spPr>
        <p:txBody>
          <a:bodyPr/>
          <a:lstStyle/>
          <a:p>
            <a:r>
              <a:rPr lang="en-US"/>
              <a:t>For generation of ‘box plots’, follow the procedures of histogram sessions, except that the box plots option have less sub-options.  </a:t>
            </a:r>
            <a:endParaRPr lang="en-US"/>
          </a:p>
          <a:p>
            <a:r>
              <a:rPr lang="en-US"/>
              <a:t>The following make-up procedures were used, in addition to those applied to example histograms </a:t>
            </a:r>
            <a:endParaRPr lang="en-US"/>
          </a:p>
          <a:p>
            <a:pPr lvl="1"/>
            <a:r>
              <a:rPr lang="en-US"/>
              <a:t>To find ‘boxes’:  &gt;&gt; h = </a:t>
            </a:r>
            <a:r>
              <a:rPr lang="en-US" err="1"/>
              <a:t>findobj</a:t>
            </a:r>
            <a:r>
              <a:rPr lang="en-US"/>
              <a:t>(</a:t>
            </a:r>
            <a:r>
              <a:rPr lang="en-US" err="1"/>
              <a:t>gca</a:t>
            </a:r>
            <a:r>
              <a:rPr lang="en-US"/>
              <a:t>, ‘</a:t>
            </a:r>
            <a:r>
              <a:rPr lang="en-US" err="1"/>
              <a:t>Tag’,’Box</a:t>
            </a:r>
            <a:r>
              <a:rPr lang="en-US"/>
              <a:t>’);</a:t>
            </a:r>
            <a:endParaRPr lang="en-US"/>
          </a:p>
          <a:p>
            <a:pPr lvl="1"/>
            <a:r>
              <a:rPr lang="en-US"/>
              <a:t>Sorting h from left to right: </a:t>
            </a:r>
            <a:r>
              <a:rPr lang="en-US" err="1"/>
              <a:t>hps</a:t>
            </a:r>
            <a:r>
              <a:rPr lang="en-US"/>
              <a:t> = cell2mat(get(h, ‘</a:t>
            </a:r>
            <a:r>
              <a:rPr lang="en-US" err="1"/>
              <a:t>XData</a:t>
            </a:r>
            <a:r>
              <a:rPr lang="en-US"/>
              <a:t>’)); [x, is] = sort(</a:t>
            </a:r>
            <a:r>
              <a:rPr lang="en-US" err="1"/>
              <a:t>hps</a:t>
            </a:r>
            <a:r>
              <a:rPr lang="en-US"/>
              <a:t>(:,1)); h(</a:t>
            </a:r>
            <a:r>
              <a:rPr lang="en-US">
                <a:sym typeface="Wingdings" panose="05000000000000000000" pitchFamily="2" charset="2"/>
              </a:rPr>
              <a:t>:) = h(is);</a:t>
            </a:r>
            <a:endParaRPr lang="en-US">
              <a:sym typeface="Wingdings" panose="05000000000000000000" pitchFamily="2" charset="2"/>
            </a:endParaRPr>
          </a:p>
          <a:p>
            <a:pPr lvl="1"/>
            <a:r>
              <a:rPr lang="en-US">
                <a:sym typeface="Wingdings" panose="05000000000000000000" pitchFamily="2" charset="2"/>
              </a:rPr>
              <a:t>Changing colors of ‘S’ group to red: set(h(2:2:end),’</a:t>
            </a:r>
            <a:r>
              <a:rPr lang="en-US" err="1">
                <a:sym typeface="Wingdings" panose="05000000000000000000" pitchFamily="2" charset="2"/>
              </a:rPr>
              <a:t>Color’,’r</a:t>
            </a:r>
            <a:r>
              <a:rPr lang="en-US">
                <a:sym typeface="Wingdings" panose="05000000000000000000" pitchFamily="2" charset="2"/>
              </a:rPr>
              <a:t>’);</a:t>
            </a:r>
            <a:endParaRPr lang="en-US">
              <a:sym typeface="Wingdings" panose="05000000000000000000" pitchFamily="2" charset="2"/>
            </a:endParaRPr>
          </a:p>
          <a:p>
            <a:pPr lvl="1"/>
            <a:r>
              <a:rPr lang="en-US">
                <a:sym typeface="Wingdings" panose="05000000000000000000" pitchFamily="2" charset="2"/>
              </a:rPr>
              <a:t>To add the legend: legend(h(1:2), {‘Group C’,’S’});</a:t>
            </a:r>
            <a:endParaRPr lang="en-US"/>
          </a:p>
        </p:txBody>
      </p:sp>
      <p:pic>
        <p:nvPicPr>
          <p:cNvPr id="10" name="Content Placeholder 9"/>
          <p:cNvPicPr>
            <a:picLocks noGrp="1" noChangeAspect="1"/>
          </p:cNvPicPr>
          <p:nvPr>
            <p:ph idx="1"/>
          </p:nvPr>
        </p:nvPicPr>
        <p:blipFill>
          <a:blip r:embed="rId1"/>
          <a:stretch>
            <a:fillRect/>
          </a:stretch>
        </p:blipFill>
        <p:spPr>
          <a:xfrm>
            <a:off x="628650" y="1349561"/>
            <a:ext cx="7886700" cy="2957512"/>
          </a:xfrm>
          <a:solidFill>
            <a:schemeClr val="bg1"/>
          </a:solid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sz="half" idx="1"/>
          </p:nvPr>
        </p:nvPicPr>
        <p:blipFill>
          <a:blip r:embed="rId1"/>
          <a:stretch>
            <a:fillRect/>
          </a:stretch>
        </p:blipFill>
        <p:spPr>
          <a:xfrm>
            <a:off x="457200" y="1413773"/>
            <a:ext cx="4114800" cy="4467017"/>
          </a:xfrm>
          <a:prstGeom prst="rect">
            <a:avLst/>
          </a:prstGeom>
        </p:spPr>
      </p:pic>
      <p:sp>
        <p:nvSpPr>
          <p:cNvPr id="2" name="Title 1"/>
          <p:cNvSpPr>
            <a:spLocks noGrp="1"/>
          </p:cNvSpPr>
          <p:nvPr>
            <p:ph type="title"/>
          </p:nvPr>
        </p:nvSpPr>
        <p:spPr/>
        <p:txBody>
          <a:bodyPr/>
          <a:lstStyle/>
          <a:p>
            <a:r>
              <a:rPr lang="en-US"/>
              <a:t>Plots of data vs. user-defined x</a:t>
            </a:r>
            <a:endParaRPr lang="en-US"/>
          </a:p>
        </p:txBody>
      </p:sp>
      <p:sp>
        <p:nvSpPr>
          <p:cNvPr id="4" name="Content Placeholder 3"/>
          <p:cNvSpPr>
            <a:spLocks noGrp="1"/>
          </p:cNvSpPr>
          <p:nvPr>
            <p:ph sz="half" idx="2"/>
          </p:nvPr>
        </p:nvSpPr>
        <p:spPr>
          <a:xfrm>
            <a:off x="4629150" y="1041011"/>
            <a:ext cx="4114800" cy="5684081"/>
          </a:xfrm>
        </p:spPr>
        <p:txBody>
          <a:bodyPr/>
          <a:lstStyle/>
          <a:p>
            <a:r>
              <a:rPr lang="en-US"/>
              <a:t>Demonstration case:</a:t>
            </a:r>
            <a:endParaRPr lang="en-US"/>
          </a:p>
          <a:p>
            <a:pPr lvl="1"/>
            <a:r>
              <a:rPr lang="en-US"/>
              <a:t>Subjects had PET scans at baseline and at three time point after a single-dose of drug A.</a:t>
            </a:r>
            <a:endParaRPr lang="en-US"/>
          </a:p>
          <a:p>
            <a:pPr lvl="2"/>
            <a:r>
              <a:rPr lang="en-US"/>
              <a:t>Concentrations of the drug (PK) were measured and entered to the database (</a:t>
            </a:r>
            <a:r>
              <a:rPr lang="en-US" err="1"/>
              <a:t>scanDB.m</a:t>
            </a:r>
            <a:r>
              <a:rPr lang="en-US"/>
              <a:t>) </a:t>
            </a:r>
            <a:endParaRPr lang="en-US"/>
          </a:p>
          <a:p>
            <a:pPr lvl="1"/>
            <a:r>
              <a:rPr lang="en-US"/>
              <a:t>To define occupancy-PK curves for the drug</a:t>
            </a:r>
            <a:endParaRPr lang="en-US"/>
          </a:p>
          <a:p>
            <a:pPr lvl="2"/>
            <a:r>
              <a:rPr lang="en-US"/>
              <a:t>Occupancy values at PET 2, 3, 4, will be calculated using PET 1 (no drug) as reference</a:t>
            </a:r>
            <a:endParaRPr lang="en-US"/>
          </a:p>
          <a:p>
            <a:r>
              <a:rPr lang="en-US"/>
              <a:t>Most variables may be defined as described before except that:</a:t>
            </a:r>
            <a:endParaRPr lang="en-US"/>
          </a:p>
          <a:p>
            <a:pPr lvl="1"/>
            <a:r>
              <a:rPr lang="en-US"/>
              <a:t>Variables to use for ‘</a:t>
            </a:r>
            <a:r>
              <a:rPr lang="en-US" err="1"/>
              <a:t>vudx</a:t>
            </a:r>
            <a:r>
              <a:rPr lang="en-US"/>
              <a:t>’ must be entered in the </a:t>
            </a:r>
            <a:r>
              <a:rPr lang="en-US" err="1"/>
              <a:t>scanDB.m</a:t>
            </a:r>
            <a:r>
              <a:rPr lang="en-US"/>
              <a:t> file and defined in the info lines</a:t>
            </a:r>
            <a:endParaRPr lang="en-US"/>
          </a:p>
          <a:p>
            <a:pPr lvl="2"/>
            <a:r>
              <a:rPr lang="en-US"/>
              <a:t>‘PK’ and ‘tD1’ are defined as shown in 2</a:t>
            </a:r>
            <a:r>
              <a:rPr lang="en-US" baseline="30000"/>
              <a:t>nd</a:t>
            </a:r>
            <a:r>
              <a:rPr lang="en-US"/>
              <a:t> panel inf this demonstration example</a:t>
            </a:r>
            <a:endParaRPr lang="en-US"/>
          </a:p>
          <a:p>
            <a:pPr lvl="2"/>
            <a:r>
              <a:rPr lang="en-US"/>
              <a:t>Those variables will be listed in the menu bar of ‘Variables’ of the 1</a:t>
            </a:r>
            <a:r>
              <a:rPr lang="en-US" baseline="30000"/>
              <a:t>st</a:t>
            </a:r>
            <a:r>
              <a:rPr lang="en-US"/>
              <a:t> data row (headed by ‘</a:t>
            </a:r>
            <a:r>
              <a:rPr lang="en-US" err="1"/>
              <a:t>vudx</a:t>
            </a:r>
            <a:r>
              <a:rPr lang="en-US"/>
              <a:t>’)</a:t>
            </a:r>
            <a:endParaRPr lang="en-US"/>
          </a:p>
          <a:p>
            <a:pPr lvl="2"/>
            <a:r>
              <a:rPr lang="en-US"/>
              <a:t>Select all variables to use (* = selected), and display ‘done!’ tab (bottom) (3</a:t>
            </a:r>
            <a:r>
              <a:rPr lang="en-US" baseline="30000"/>
              <a:t>rd</a:t>
            </a:r>
            <a:r>
              <a:rPr lang="en-US"/>
              <a:t> left)</a:t>
            </a:r>
            <a:endParaRPr lang="en-US"/>
          </a:p>
          <a:p>
            <a:pPr lvl="1"/>
            <a:r>
              <a:rPr lang="en-US"/>
              <a:t>Available 2-elemet variables will be displayed on the menu bar of the ‘2</a:t>
            </a:r>
            <a:r>
              <a:rPr lang="en-US" baseline="30000"/>
              <a:t>nd</a:t>
            </a:r>
            <a:r>
              <a:rPr lang="en-US"/>
              <a:t> var’ row (3</a:t>
            </a:r>
            <a:r>
              <a:rPr lang="en-US" baseline="30000"/>
              <a:t>rd</a:t>
            </a:r>
            <a:r>
              <a:rPr lang="en-US"/>
              <a:t> right)</a:t>
            </a:r>
            <a:endParaRPr lang="en-US"/>
          </a:p>
          <a:p>
            <a:pPr lvl="1"/>
            <a:r>
              <a:rPr lang="en-US"/>
              <a:t>Mark options (* = selected; as needed) and display ‘done!’ tab of the options (bottom)</a:t>
            </a:r>
            <a:endParaRPr lang="en-US"/>
          </a:p>
          <a:p>
            <a:pPr lvl="2"/>
            <a:r>
              <a:rPr lang="en-US"/>
              <a:t>Edit options as needed in </a:t>
            </a:r>
            <a:r>
              <a:rPr lang="en-US" err="1"/>
              <a:t>sumRes.m</a:t>
            </a:r>
            <a:r>
              <a:rPr lang="en-US"/>
              <a:t> file</a:t>
            </a:r>
            <a:endParaRPr lang="en-US"/>
          </a:p>
          <a:p>
            <a:pPr lvl="3"/>
            <a:r>
              <a:rPr lang="en-US"/>
              <a:t>Subplot[</a:t>
            </a:r>
            <a:r>
              <a:rPr lang="en-US" err="1"/>
              <a:t>r,c</a:t>
            </a:r>
            <a:r>
              <a:rPr lang="en-US"/>
              <a:t>]: replace r (# of rows) and c (# of columns with integers for sub-figures in a figure</a:t>
            </a:r>
            <a:endParaRPr lang="en-US"/>
          </a:p>
          <a:p>
            <a:pPr lvl="3"/>
            <a:r>
              <a:rPr lang="en-US" err="1"/>
              <a:t>Omax</a:t>
            </a:r>
            <a:r>
              <a:rPr lang="en-US"/>
              <a:t>=x%: replace x with a desired value</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a:t>
            </a:r>
            <a:r>
              <a:rPr lang="en-US" err="1"/>
              <a:t>vudx</a:t>
            </a:r>
            <a:r>
              <a:rPr lang="en-US"/>
              <a:t>’ Plots</a:t>
            </a:r>
            <a:endParaRPr lang="en-US"/>
          </a:p>
        </p:txBody>
      </p:sp>
      <p:pic>
        <p:nvPicPr>
          <p:cNvPr id="20" name="Content Placeholder 19"/>
          <p:cNvPicPr>
            <a:picLocks noGrp="1" noChangeAspect="1"/>
          </p:cNvPicPr>
          <p:nvPr>
            <p:ph sz="half" idx="1"/>
          </p:nvPr>
        </p:nvPicPr>
        <p:blipFill>
          <a:blip r:embed="rId1"/>
          <a:stretch>
            <a:fillRect/>
          </a:stretch>
        </p:blipFill>
        <p:spPr>
          <a:xfrm>
            <a:off x="457200" y="1209192"/>
            <a:ext cx="4114800" cy="4876178"/>
          </a:xfrm>
          <a:prstGeom prst="rect">
            <a:avLst/>
          </a:prstGeom>
        </p:spPr>
      </p:pic>
      <p:sp>
        <p:nvSpPr>
          <p:cNvPr id="4" name="Content Placeholder 3"/>
          <p:cNvSpPr>
            <a:spLocks noGrp="1"/>
          </p:cNvSpPr>
          <p:nvPr>
            <p:ph sz="half" idx="2"/>
          </p:nvPr>
        </p:nvSpPr>
        <p:spPr>
          <a:xfrm>
            <a:off x="4629150" y="1041012"/>
            <a:ext cx="4114800" cy="5542668"/>
          </a:xfrm>
        </p:spPr>
        <p:txBody>
          <a:bodyPr>
            <a:normAutofit/>
          </a:bodyPr>
          <a:lstStyle/>
          <a:p>
            <a:r>
              <a:rPr lang="en-US"/>
              <a:t>Once the subsection of ‘</a:t>
            </a:r>
            <a:r>
              <a:rPr lang="en-US" err="1"/>
              <a:t>vudx</a:t>
            </a:r>
            <a:r>
              <a:rPr lang="en-US"/>
              <a:t>’ plots is completed successfully, the </a:t>
            </a:r>
            <a:r>
              <a:rPr lang="en-US" err="1"/>
              <a:t>sumRes.m</a:t>
            </a:r>
            <a:r>
              <a:rPr lang="en-US"/>
              <a:t> will be opened. </a:t>
            </a:r>
            <a:endParaRPr lang="en-US"/>
          </a:p>
          <a:p>
            <a:pPr lvl="1"/>
            <a:r>
              <a:rPr lang="en-US"/>
              <a:t>Replace titles of the section and subsection </a:t>
            </a:r>
            <a:endParaRPr lang="en-US"/>
          </a:p>
          <a:p>
            <a:pPr lvl="1"/>
            <a:r>
              <a:rPr lang="en-US"/>
              <a:t>Edit output options as needed</a:t>
            </a:r>
            <a:endParaRPr lang="en-US"/>
          </a:p>
          <a:p>
            <a:pPr lvl="2"/>
            <a:r>
              <a:rPr lang="en-US"/>
              <a:t>It may be appropriate to make 2 x 2 of sub-figures for the 4 regions</a:t>
            </a:r>
            <a:endParaRPr lang="en-US"/>
          </a:p>
          <a:p>
            <a:pPr lvl="2"/>
            <a:r>
              <a:rPr lang="en-US"/>
              <a:t>It is reasonable to set </a:t>
            </a:r>
            <a:r>
              <a:rPr lang="en-US" err="1"/>
              <a:t>O</a:t>
            </a:r>
            <a:r>
              <a:rPr lang="en-US" baseline="-25000" err="1"/>
              <a:t>max</a:t>
            </a:r>
            <a:r>
              <a:rPr lang="en-US"/>
              <a:t> at 100% </a:t>
            </a:r>
            <a:endParaRPr lang="en-US"/>
          </a:p>
          <a:p>
            <a:pPr lvl="2"/>
            <a:r>
              <a:rPr lang="en-US"/>
              <a:t>Always read the option tabs (bottom panel) carefully for the need for manual editions </a:t>
            </a:r>
            <a:endParaRPr lang="en-US"/>
          </a:p>
          <a:p>
            <a:pPr lvl="1"/>
            <a:r>
              <a:rPr lang="en-US"/>
              <a:t>Save it</a:t>
            </a:r>
            <a:endParaRPr lang="en-US"/>
          </a:p>
          <a:p>
            <a:r>
              <a:rPr lang="en-US"/>
              <a:t>Display the intended section and subsection titles in the sumRes module (3</a:t>
            </a:r>
            <a:r>
              <a:rPr lang="en-US" baseline="30000"/>
              <a:t>rd</a:t>
            </a:r>
            <a:r>
              <a:rPr lang="en-US"/>
              <a:t> panel)</a:t>
            </a:r>
            <a:endParaRPr lang="en-US"/>
          </a:p>
          <a:p>
            <a:pPr lvl="1"/>
            <a:r>
              <a:rPr lang="en-US"/>
              <a:t>Restart from selection of the section to display updated titles</a:t>
            </a:r>
            <a:endParaRPr lang="en-US"/>
          </a:p>
          <a:p>
            <a:pPr lvl="1"/>
            <a:r>
              <a:rPr lang="en-US"/>
              <a:t>Hit the ‘Perform’ GUI to generate the figure (bottom) </a:t>
            </a:r>
            <a:endParaRPr lang="en-US"/>
          </a:p>
          <a:p>
            <a:r>
              <a:rPr lang="en-US"/>
              <a:t>Post-hoc make-ups:</a:t>
            </a:r>
            <a:endParaRPr lang="en-US"/>
          </a:p>
          <a:p>
            <a:pPr lvl="1"/>
            <a:r>
              <a:rPr lang="en-US"/>
              <a:t>Enter make-ups in the </a:t>
            </a:r>
            <a:r>
              <a:rPr lang="en-US" err="1"/>
              <a:t>sumRes.m</a:t>
            </a:r>
            <a:r>
              <a:rPr lang="en-US"/>
              <a:t> file between ‘% suggested make-up lines:’ and ‘% end of added section’</a:t>
            </a:r>
            <a:endParaRPr lang="en-US"/>
          </a:p>
          <a:p>
            <a:pPr lvl="1"/>
            <a:r>
              <a:rPr lang="en-US"/>
              <a:t>Make use of the ‘make-up’ tab of the </a:t>
            </a:r>
            <a:r>
              <a:rPr lang="en-US" err="1"/>
              <a:t>disp.Res</a:t>
            </a:r>
            <a:r>
              <a:rPr lang="en-US"/>
              <a:t> module to display suggestions</a:t>
            </a:r>
            <a:endParaRPr lang="en-US"/>
          </a:p>
        </p:txBody>
      </p:sp>
      <p:sp>
        <p:nvSpPr>
          <p:cNvPr id="21" name="TextBox 20"/>
          <p:cNvSpPr txBox="1"/>
          <p:nvPr/>
        </p:nvSpPr>
        <p:spPr>
          <a:xfrm>
            <a:off x="318978" y="5823760"/>
            <a:ext cx="4524154" cy="738664"/>
          </a:xfrm>
          <a:prstGeom prst="rect">
            <a:avLst/>
          </a:prstGeom>
          <a:solidFill>
            <a:schemeClr val="bg1"/>
          </a:solidFill>
        </p:spPr>
        <p:txBody>
          <a:bodyPr wrap="square" rtlCol="0">
            <a:spAutoFit/>
          </a:bodyPr>
          <a:lstStyle/>
          <a:p>
            <a:r>
              <a:rPr lang="en-US" sz="1400"/>
              <a:t>Junhua, this the only study in which data failed align along the model prediction (dotted curves). I will replace this with other reasonable ones later</a:t>
            </a:r>
            <a:endParaRPr 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Plots of Systematic Deviations</a:t>
            </a:r>
            <a:endParaRPr lang="en-US"/>
          </a:p>
        </p:txBody>
      </p:sp>
      <p:sp>
        <p:nvSpPr>
          <p:cNvPr id="3" name="Content Placeholder 2"/>
          <p:cNvSpPr>
            <a:spLocks noGrp="1"/>
          </p:cNvSpPr>
          <p:nvPr>
            <p:ph idx="1"/>
          </p:nvPr>
        </p:nvSpPr>
        <p:spPr/>
        <p:txBody>
          <a:bodyPr/>
          <a:lstStyle/>
          <a:p>
            <a:r>
              <a:rPr lang="en-US"/>
              <a:t>This result-summary function may be particularly useful for tracer evaluation</a:t>
            </a:r>
            <a:endParaRPr lang="en-US"/>
          </a:p>
          <a:p>
            <a:r>
              <a:rPr lang="en-US"/>
              <a:t>When movements of a tracer in regions of interest are governed by the blood-brain barrier and association to / dissociation from target molecules, the tracer may be useful only when:</a:t>
            </a:r>
            <a:endParaRPr lang="en-US"/>
          </a:p>
          <a:p>
            <a:pPr lvl="1"/>
            <a:r>
              <a:rPr lang="en-US"/>
              <a:t>Time activity-curves are fitted by a two-compartmental tissue model (TTCM) acceptably well, and </a:t>
            </a:r>
            <a:endParaRPr lang="en-US"/>
          </a:p>
          <a:p>
            <a:pPr lvl="1"/>
            <a:r>
              <a:rPr lang="en-US"/>
              <a:t>Plots of the plasma reference graphical analysis (PRGA; Logan et al., 1990) approach asymptotes</a:t>
            </a:r>
            <a:endParaRPr lang="en-US"/>
          </a:p>
          <a:p>
            <a:r>
              <a:rPr lang="en-US"/>
              <a:t>Currently, no solid criteria for above necessary conditions have been established</a:t>
            </a:r>
            <a:endParaRPr lang="en-US"/>
          </a:p>
          <a:p>
            <a:pPr lvl="1"/>
            <a:r>
              <a:rPr lang="en-US"/>
              <a:t>Empirically, the normalized systematic deviations, NSDs of regions (across subjects) fell within ±5% for ‘validated’ (in the literature) tracers (n &gt; 20; unpublished data from us)</a:t>
            </a:r>
            <a:endParaRPr lang="en-US"/>
          </a:p>
          <a:p>
            <a:pPr lvl="1"/>
            <a:r>
              <a:rPr lang="en-US"/>
              <a:t>NSDs may be useful for determination of t*, the start of asymptote for PRGA and other approaches</a:t>
            </a:r>
            <a:endParaRPr lang="en-US"/>
          </a:p>
          <a:p>
            <a:r>
              <a:rPr lang="en-US"/>
              <a:t>It is recommended to make use of NSDs to confirm published t* for PRGA and other approaches in users’ own data</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solidFill>
            <a:schemeClr val="bg1"/>
          </a:solidFill>
        </p:spPr>
      </p:pic>
      <p:sp>
        <p:nvSpPr>
          <p:cNvPr id="6" name="Title 5"/>
          <p:cNvSpPr>
            <a:spLocks noGrp="1"/>
          </p:cNvSpPr>
          <p:nvPr>
            <p:ph type="title"/>
          </p:nvPr>
        </p:nvSpPr>
        <p:spPr/>
        <p:txBody>
          <a:bodyPr/>
          <a:lstStyle/>
          <a:p>
            <a:r>
              <a:rPr lang="en-US"/>
              <a:t>Mean Normalized Deviations</a:t>
            </a:r>
            <a:endParaRPr lang="en-US"/>
          </a:p>
        </p:txBody>
      </p:sp>
      <p:sp>
        <p:nvSpPr>
          <p:cNvPr id="7" name="Text Placeholder 6"/>
          <p:cNvSpPr>
            <a:spLocks noGrp="1"/>
          </p:cNvSpPr>
          <p:nvPr>
            <p:ph type="body" sz="quarter" idx="10"/>
          </p:nvPr>
        </p:nvSpPr>
        <p:spPr/>
        <p:txBody>
          <a:bodyPr/>
          <a:lstStyle/>
          <a:p>
            <a:r>
              <a:rPr lang="en-US"/>
              <a:t>Plots of observed and model-fitted TACs of one region by MRTM2 and PRGA.</a:t>
            </a:r>
            <a:endParaRPr lang="en-US"/>
          </a:p>
          <a:p>
            <a:r>
              <a:rPr lang="en-US"/>
              <a:t>NSDs are defined as the sum of measured less model-predicted TACs over mean observed TAC in individual regions (</a:t>
            </a:r>
            <a:r>
              <a:rPr lang="el-GR"/>
              <a:t>Σ</a:t>
            </a:r>
            <a:r>
              <a:rPr lang="en-US"/>
              <a:t> (</a:t>
            </a:r>
            <a:r>
              <a:rPr lang="en-US">
                <a:solidFill>
                  <a:srgbClr val="00B0F0"/>
                </a:solidFill>
              </a:rPr>
              <a:t>o</a:t>
            </a:r>
            <a:r>
              <a:rPr lang="en-US"/>
              <a:t> - </a:t>
            </a:r>
            <a:r>
              <a:rPr lang="en-US">
                <a:solidFill>
                  <a:srgbClr val="FF0000"/>
                </a:solidFill>
              </a:rPr>
              <a:t>-</a:t>
            </a:r>
            <a:r>
              <a:rPr lang="en-US"/>
              <a:t>) / mean </a:t>
            </a:r>
            <a:r>
              <a:rPr lang="en-US">
                <a:solidFill>
                  <a:srgbClr val="00B0F0"/>
                </a:solidFill>
              </a:rPr>
              <a:t>o</a:t>
            </a:r>
            <a:r>
              <a:rPr lang="en-US"/>
              <a:t>)</a:t>
            </a:r>
            <a:endParaRPr lang="en-US"/>
          </a:p>
          <a:p>
            <a:r>
              <a:rPr lang="en-US"/>
              <a:t>NSD is defined for a regions as the mean across subjects or scans.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Procedures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682633"/>
            <a:ext cx="4114800" cy="3929296"/>
          </a:xfrm>
          <a:prstGeom prst="rect">
            <a:avLst/>
          </a:prstGeom>
        </p:spPr>
      </p:pic>
      <p:sp>
        <p:nvSpPr>
          <p:cNvPr id="4" name="Content Placeholder 3"/>
          <p:cNvSpPr>
            <a:spLocks noGrp="1"/>
          </p:cNvSpPr>
          <p:nvPr>
            <p:ph sz="half" idx="2"/>
          </p:nvPr>
        </p:nvSpPr>
        <p:spPr>
          <a:xfrm>
            <a:off x="4629150" y="1041011"/>
            <a:ext cx="4114800" cy="5602857"/>
          </a:xfrm>
        </p:spPr>
        <p:txBody>
          <a:bodyPr/>
          <a:lstStyle/>
          <a:p>
            <a:r>
              <a:rPr lang="en-US"/>
              <a:t>Generally, users end up with many analysis approaches (not rate to exceed 100). </a:t>
            </a:r>
            <a:endParaRPr lang="en-US"/>
          </a:p>
          <a:p>
            <a:pPr lvl="1"/>
            <a:r>
              <a:rPr lang="en-US"/>
              <a:t>Thus, the search for an approach start with identification of categories</a:t>
            </a:r>
            <a:endParaRPr lang="en-US"/>
          </a:p>
          <a:p>
            <a:pPr lvl="2"/>
            <a:r>
              <a:rPr lang="en-US"/>
              <a:t>The first category is ‘VOI values from RTMs (This package)’ (and the only for this example)</a:t>
            </a:r>
            <a:endParaRPr lang="en-US"/>
          </a:p>
          <a:p>
            <a:pPr lvl="2"/>
            <a:r>
              <a:rPr lang="en-US"/>
              <a:t>‘VOI values from maps (This package) will be added to the list once the user generate functional volumes (a.k.a., functional maps)</a:t>
            </a:r>
            <a:endParaRPr lang="en-US"/>
          </a:p>
          <a:p>
            <a:pPr lvl="3"/>
            <a:r>
              <a:rPr lang="en-US"/>
              <a:t>Regional values of the variable of the map from the same VOIs</a:t>
            </a:r>
            <a:endParaRPr lang="en-US"/>
          </a:p>
          <a:p>
            <a:pPr lvl="2"/>
            <a:r>
              <a:rPr lang="en-US"/>
              <a:t>‘VOI values from RTMs (approach ID)’ will be added to the list once other MPE are done</a:t>
            </a:r>
            <a:endParaRPr lang="en-US"/>
          </a:p>
          <a:p>
            <a:pPr lvl="3"/>
            <a:r>
              <a:rPr lang="en-US"/>
              <a:t>In this example, this approach = with HMC; another approach = without HMC </a:t>
            </a:r>
            <a:endParaRPr lang="en-US"/>
          </a:p>
          <a:p>
            <a:pPr lvl="2"/>
            <a:r>
              <a:rPr lang="en-US"/>
              <a:t>‘VOI values from maps (approach ID)’ will be added when maps are generated for ‘other’ approaches.</a:t>
            </a:r>
            <a:endParaRPr lang="en-US"/>
          </a:p>
          <a:p>
            <a:pPr lvl="1"/>
            <a:r>
              <a:rPr lang="en-US"/>
              <a:t>Select intended approach from the list (middle left insert)</a:t>
            </a:r>
            <a:endParaRPr lang="en-US"/>
          </a:p>
          <a:p>
            <a:pPr lvl="1"/>
            <a:r>
              <a:rPr lang="en-US"/>
              <a:t>Select the variable to display (middle right)</a:t>
            </a:r>
            <a:endParaRPr lang="en-US"/>
          </a:p>
          <a:p>
            <a:pPr lvl="1"/>
            <a:r>
              <a:rPr lang="en-US"/>
              <a:t>Select the group, if applicable</a:t>
            </a:r>
            <a:endParaRPr lang="en-US"/>
          </a:p>
          <a:p>
            <a:pPr lvl="2"/>
            <a:r>
              <a:rPr lang="en-US"/>
              <a:t>Display the ‘done’ tab</a:t>
            </a:r>
            <a:endParaRPr lang="en-US"/>
          </a:p>
          <a:p>
            <a:pPr lvl="1"/>
            <a:r>
              <a:rPr lang="en-US"/>
              <a:t>Select applicable PET(s) </a:t>
            </a:r>
            <a:endParaRPr lang="en-US"/>
          </a:p>
          <a:p>
            <a:pPr lvl="2"/>
            <a:r>
              <a:rPr lang="en-US"/>
              <a:t>Light green GUIs: Set to perform (not by presence)</a:t>
            </a:r>
            <a:endParaRPr lang="en-US"/>
          </a:p>
          <a:p>
            <a:pPr lvl="2"/>
            <a:r>
              <a:rPr lang="en-US"/>
              <a:t>Darker green GUIs: Selected.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Other Parameters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149227"/>
            <a:ext cx="4114800" cy="4996108"/>
          </a:xfrm>
          <a:prstGeom prst="rect">
            <a:avLst/>
          </a:prstGeom>
        </p:spPr>
      </p:pic>
      <p:sp>
        <p:nvSpPr>
          <p:cNvPr id="4" name="Content Placeholder 3"/>
          <p:cNvSpPr>
            <a:spLocks noGrp="1"/>
          </p:cNvSpPr>
          <p:nvPr>
            <p:ph sz="half" idx="2"/>
          </p:nvPr>
        </p:nvSpPr>
        <p:spPr/>
        <p:txBody>
          <a:bodyPr/>
          <a:lstStyle/>
          <a:p>
            <a:r>
              <a:rPr lang="en-US"/>
              <a:t>Once output approaches are defined (background), define ..</a:t>
            </a:r>
            <a:endParaRPr lang="en-US"/>
          </a:p>
          <a:p>
            <a:r>
              <a:rPr lang="en-US"/>
              <a:t>VOIs to report:</a:t>
            </a:r>
            <a:endParaRPr lang="en-US"/>
          </a:p>
          <a:p>
            <a:pPr lvl="1"/>
            <a:r>
              <a:rPr lang="en-US"/>
              <a:t>Use VOI selector module: Report all checked VOIs on the module which may be convenient but hard to reproduce</a:t>
            </a:r>
            <a:endParaRPr lang="en-US"/>
          </a:p>
          <a:p>
            <a:pPr lvl="1"/>
            <a:r>
              <a:rPr lang="en-US"/>
              <a:t>Set a new VOI set: See the slide of ‘Setting a New VOI Set’</a:t>
            </a:r>
            <a:endParaRPr lang="en-US"/>
          </a:p>
          <a:p>
            <a:pPr lvl="2"/>
            <a:r>
              <a:rPr lang="en-US"/>
              <a:t>Make the name descriptive enough to remember</a:t>
            </a:r>
            <a:endParaRPr lang="en-US"/>
          </a:p>
          <a:p>
            <a:r>
              <a:rPr lang="en-US"/>
              <a:t>Set options</a:t>
            </a:r>
            <a:endParaRPr lang="en-US"/>
          </a:p>
          <a:p>
            <a:pPr lvl="1"/>
            <a:r>
              <a:rPr lang="en-US"/>
              <a:t>Display ‘done!’ tab when done</a:t>
            </a:r>
            <a:endParaRPr lang="en-US"/>
          </a:p>
          <a:p>
            <a:r>
              <a:rPr lang="en-US"/>
              <a:t>Specify where to insert specified set</a:t>
            </a:r>
            <a:endParaRPr lang="en-US"/>
          </a:p>
          <a:p>
            <a:pPr lvl="1"/>
            <a:r>
              <a:rPr lang="en-US"/>
              <a:t>Always relative to the section + subsection combination which is on display on the sumRes module</a:t>
            </a:r>
            <a:endParaRPr lang="en-US"/>
          </a:p>
          <a:p>
            <a:pPr lvl="1"/>
            <a:r>
              <a:rPr lang="en-US"/>
              <a:t>In this example, the section (S#1) and subsection (SS#1) titles were defined. So, it is appropriate to insert the output lines ‘at the bottom of </a:t>
            </a:r>
            <a:r>
              <a:rPr lang="en-US" err="1"/>
              <a:t>SS#x</a:t>
            </a:r>
            <a:r>
              <a:rPr lang="en-US"/>
              <a:t>’ (Selection #5)</a:t>
            </a:r>
            <a:endParaRPr lang="en-US"/>
          </a:p>
          <a:p>
            <a:r>
              <a:rPr lang="en-US"/>
              <a:t>The process is sort-of fool-proof.</a:t>
            </a:r>
            <a:endParaRPr lang="en-US"/>
          </a:p>
          <a:p>
            <a:pPr lvl="1"/>
            <a:r>
              <a:rPr lang="en-US"/>
              <a:t>GUIs with any insufficiency, if any will blink with pink. Visit the GUI and fix the issues. </a:t>
            </a:r>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75411</Words>
  <Application>WPS 演示</Application>
  <PresentationFormat>On-screen Show (4:3)</PresentationFormat>
  <Paragraphs>1472</Paragraphs>
  <Slides>104</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104</vt:i4>
      </vt:variant>
    </vt:vector>
  </HeadingPairs>
  <TitlesOfParts>
    <vt:vector size="116" baseType="lpstr">
      <vt:lpstr>Arial</vt:lpstr>
      <vt:lpstr>宋体</vt:lpstr>
      <vt:lpstr>Wingdings</vt:lpstr>
      <vt:lpstr>Calibri</vt:lpstr>
      <vt:lpstr>Calibri</vt:lpstr>
      <vt:lpstr>Consolas</vt:lpstr>
      <vt:lpstr>Courier New</vt:lpstr>
      <vt:lpstr>Calibri Light</vt:lpstr>
      <vt:lpstr>微软雅黑</vt:lpstr>
      <vt:lpstr>Arial Unicode MS</vt:lpstr>
      <vt:lpstr>等线</vt:lpstr>
      <vt:lpstr>Office Theme</vt:lpstr>
      <vt:lpstr>IDAE Users’ Manual The Integrative Data Analysis Environment for Brain PET</vt:lpstr>
      <vt:lpstr>Introduction to IDAE</vt:lpstr>
      <vt:lpstr>Analysis Flowchart</vt:lpstr>
      <vt:lpstr>Performing Analyses with IDAE</vt:lpstr>
      <vt:lpstr>Starting an IDAE Session</vt:lpstr>
      <vt:lpstr>Carrying on Analyses with IDAE</vt:lpstr>
      <vt:lpstr>Installation of IDAE</vt:lpstr>
      <vt:lpstr>Initial Set-up for IDAE (JM)</vt:lpstr>
      <vt:lpstr>Preparation of startup.m</vt:lpstr>
      <vt:lpstr>PowerPoint 演示文稿</vt:lpstr>
      <vt:lpstr>Construction of the Local Adaptor File</vt:lpstr>
      <vt:lpstr>Construction of the Local Adaptor File</vt:lpstr>
      <vt:lpstr>Setting the first project</vt:lpstr>
      <vt:lpstr>Setting Stage 1 Package for Projects </vt:lpstr>
      <vt:lpstr>Preparation Stage 1 Packages</vt:lpstr>
      <vt:lpstr>Completing Stage 1 Packages</vt:lpstr>
      <vt:lpstr>Outlines of ‘prepMPfsx’</vt:lpstr>
      <vt:lpstr>Generate scripts to run Freesurfer (FS)</vt:lpstr>
      <vt:lpstr>Define ACPC Points</vt:lpstr>
      <vt:lpstr>Defining ACPC Points</vt:lpstr>
      <vt:lpstr>review/approve gray matter segmentation of FS</vt:lpstr>
      <vt:lpstr>Review/Approve GM segmentation of Freesurfer</vt:lpstr>
      <vt:lpstr>To Make Interactions with IDAE Enjoyable</vt:lpstr>
      <vt:lpstr>IDAE4VOIs</vt:lpstr>
      <vt:lpstr>IDAE4VOIs: ‘Set VOIs for this project’</vt:lpstr>
      <vt:lpstr>Define/Refine VOIs</vt:lpstr>
      <vt:lpstr>Convenient Option Processes for VOIs</vt:lpstr>
      <vt:lpstr>IDAE4PET: Mean Cortex TACs</vt:lpstr>
      <vt:lpstr>Correction of Potential Scan Problems</vt:lpstr>
      <vt:lpstr>PowerPoint 演示文稿</vt:lpstr>
      <vt:lpstr>IDAE4PET: Coregistration QC</vt:lpstr>
      <vt:lpstr>Preparation of Stage 2 Packages</vt:lpstr>
      <vt:lpstr>Setting VOI Sets</vt:lpstr>
      <vt:lpstr>Adding Unlisted VOIs</vt:lpstr>
      <vt:lpstr>Setting Options for TAC2MPE: 1</vt:lpstr>
      <vt:lpstr>Specify Start/End Times for Frame Averaging</vt:lpstr>
      <vt:lpstr>Setting Options for TAC2MPE: 2</vt:lpstr>
      <vt:lpstr>Starting Stage-2 Packages</vt:lpstr>
      <vt:lpstr>Starting Stage-2 Packages</vt:lpstr>
      <vt:lpstr>Managing Stage-2 Packages</vt:lpstr>
      <vt:lpstr>Carrying on with TAC2MPE  (a.k.a., Stage-2 Packages)</vt:lpstr>
      <vt:lpstr>Automatic Processes of TAC2MPE with HMC</vt:lpstr>
      <vt:lpstr>TAC2MPE with HMC</vt:lpstr>
      <vt:lpstr>TAC2MPE without HMC</vt:lpstr>
      <vt:lpstr>Coregistration QC @IDAE4TACs</vt:lpstr>
      <vt:lpstr>Review/Approve Regional TACs</vt:lpstr>
      <vt:lpstr>Using VOI Selector Module</vt:lpstr>
      <vt:lpstr>When TACs Are Not Generated</vt:lpstr>
      <vt:lpstr>Optional Processes of IDAE4TACs</vt:lpstr>
      <vt:lpstr>QC of Spatial Normalization @IDAE4SN</vt:lpstr>
      <vt:lpstr>To Set / Perform RTMs</vt:lpstr>
      <vt:lpstr>Setting RTMs: Overview</vt:lpstr>
      <vt:lpstr>RTMs: Quick Guide</vt:lpstr>
      <vt:lpstr>Setting MRTM2: First cycle</vt:lpstr>
      <vt:lpstr>Setting RTGA: First Cycle</vt:lpstr>
      <vt:lpstr>Setting MRTM2: Second Cycle</vt:lpstr>
      <vt:lpstr>Setting RTGA: Second Cycle</vt:lpstr>
      <vt:lpstr>Further on the 2nd Cycle: 1</vt:lpstr>
      <vt:lpstr>Further on the 2nd Cycle: 2</vt:lpstr>
      <vt:lpstr>Perform / Review RTMs</vt:lpstr>
      <vt:lpstr>Display / Plot RTM Results</vt:lpstr>
      <vt:lpstr>Example of Observed and Fitted TACs: MRTM2</vt:lpstr>
      <vt:lpstr>Revise / Review RTM Approaches</vt:lpstr>
      <vt:lpstr>To Prepare Plasma and HPLC Data</vt:lpstr>
      <vt:lpstr>Preparation of Plasma &amp; HPLC files</vt:lpstr>
      <vt:lpstr>Site-Specific Operations: Plasma</vt:lpstr>
      <vt:lpstr>Site-Specific Operations: HPLC</vt:lpstr>
      <vt:lpstr>Correct for Radioactive Metabolites: 1</vt:lpstr>
      <vt:lpstr>Correct for Radioactive Metabolites: 2</vt:lpstr>
      <vt:lpstr>To Set / Perform PIMs</vt:lpstr>
      <vt:lpstr>Setting PIMs: Overview</vt:lpstr>
      <vt:lpstr>PIMs: Quick Guide</vt:lpstr>
      <vt:lpstr>Setting PIMs: General Points</vt:lpstr>
      <vt:lpstr>When to Employ TTCM4 Family</vt:lpstr>
      <vt:lpstr>Setting OTCM: First Cycle</vt:lpstr>
      <vt:lpstr>Setting TTCM4 and TTCMC4</vt:lpstr>
      <vt:lpstr>Setting PRGA, MA1, and BPITp </vt:lpstr>
      <vt:lpstr>Performing PIMs</vt:lpstr>
      <vt:lpstr>Display / Plot PIM Results</vt:lpstr>
      <vt:lpstr>Example Fitting Plots: TTCM</vt:lpstr>
      <vt:lpstr>Revise / Review PIM Approaches</vt:lpstr>
      <vt:lpstr>Result Summary</vt:lpstr>
      <vt:lpstr>Introduction</vt:lpstr>
      <vt:lpstr>First sumRes Cycle</vt:lpstr>
      <vt:lpstr>Before Setting Outputs</vt:lpstr>
      <vt:lpstr>Selecting Variables to Report: XY Plots</vt:lpstr>
      <vt:lpstr>Setting Remaining Parameters: XY Plots</vt:lpstr>
      <vt:lpstr>Setting a New VOI Set</vt:lpstr>
      <vt:lpstr>Generation of XY Plots</vt:lpstr>
      <vt:lpstr>Preparation for Histograms</vt:lpstr>
      <vt:lpstr>Generation of Histograms</vt:lpstr>
      <vt:lpstr>Example Histograms</vt:lpstr>
      <vt:lpstr>Example Box Plots</vt:lpstr>
      <vt:lpstr>Plots of data vs. user-defined x</vt:lpstr>
      <vt:lpstr>Generation of ‘vudx’ Plots</vt:lpstr>
      <vt:lpstr>Plots of Systematic Deviations</vt:lpstr>
      <vt:lpstr>Mean Normalized Deviations</vt:lpstr>
      <vt:lpstr>Procedures for NSD Plots</vt:lpstr>
      <vt:lpstr>Setting Other Parameters for NSD Plots</vt:lpstr>
      <vt:lpstr>Command Lines in sumRes.m</vt:lpstr>
      <vt:lpstr>Example Plots of NSDs</vt:lpstr>
      <vt:lpstr>Example NSDs: OTCM vs. TTCM</vt:lpstr>
      <vt:lpstr>Example NSDs: PRGA for t*</vt:lpstr>
      <vt:lpstr>Want to Use IDAE?</vt:lpstr>
    </vt:vector>
  </TitlesOfParts>
  <Company>Johns Hopkins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Hiroto Kuwabara</dc:creator>
  <cp:lastModifiedBy>原来如此</cp:lastModifiedBy>
  <cp:revision>5</cp:revision>
  <cp:lastPrinted>2022-05-12T16:45:00Z</cp:lastPrinted>
  <dcterms:created xsi:type="dcterms:W3CDTF">2015-06-09T13:18:00Z</dcterms:created>
  <dcterms:modified xsi:type="dcterms:W3CDTF">2022-05-13T21:02:41Z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